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67" r:id="rId6"/>
    <p:sldId id="285" r:id="rId7"/>
    <p:sldId id="272" r:id="rId8"/>
    <p:sldId id="277" r:id="rId9"/>
    <p:sldId id="276" r:id="rId10"/>
    <p:sldId id="273" r:id="rId11"/>
    <p:sldId id="274" r:id="rId12"/>
    <p:sldId id="286" r:id="rId13"/>
    <p:sldId id="275" r:id="rId14"/>
    <p:sldId id="278" r:id="rId15"/>
    <p:sldId id="279" r:id="rId16"/>
    <p:sldId id="288" r:id="rId17"/>
    <p:sldId id="280" r:id="rId18"/>
    <p:sldId id="281" r:id="rId19"/>
    <p:sldId id="283" r:id="rId20"/>
    <p:sldId id="284"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33FF"/>
    <a:srgbClr val="CCFFCC"/>
    <a:srgbClr val="12CC3A"/>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79" d="100"/>
          <a:sy n="79" d="100"/>
        </p:scale>
        <p:origin x="45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89A669C-B191-479F-AAA8-F33B95C37BC7}" type="datetimeFigureOut">
              <a:rPr kumimoji="1" lang="ja-JP" altLang="en-US" smtClean="0"/>
              <a:t>2024/4/4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8CA42FB-9B2D-485A-A6A7-DA3041E1582A}" type="slidenum">
              <a:rPr kumimoji="1" lang="ja-JP" altLang="en-US" smtClean="0"/>
              <a:t>‹#›</a:t>
            </a:fld>
            <a:endParaRPr kumimoji="1" lang="ja-JP" altLang="en-US"/>
          </a:p>
        </p:txBody>
      </p:sp>
    </p:spTree>
    <p:extLst>
      <p:ext uri="{BB962C8B-B14F-4D97-AF65-F5344CB8AC3E}">
        <p14:creationId xmlns:p14="http://schemas.microsoft.com/office/powerpoint/2010/main" val="1202857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9A669C-B191-479F-AAA8-F33B95C37BC7}" type="datetimeFigureOut">
              <a:rPr kumimoji="1" lang="ja-JP" altLang="en-US" smtClean="0"/>
              <a:t>2024/4/4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8CA42FB-9B2D-485A-A6A7-DA3041E1582A}" type="slidenum">
              <a:rPr kumimoji="1" lang="ja-JP" altLang="en-US" smtClean="0"/>
              <a:t>‹#›</a:t>
            </a:fld>
            <a:endParaRPr kumimoji="1" lang="ja-JP" altLang="en-US"/>
          </a:p>
        </p:txBody>
      </p:sp>
    </p:spTree>
    <p:extLst>
      <p:ext uri="{BB962C8B-B14F-4D97-AF65-F5344CB8AC3E}">
        <p14:creationId xmlns:p14="http://schemas.microsoft.com/office/powerpoint/2010/main" val="224243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9A669C-B191-479F-AAA8-F33B95C37BC7}" type="datetimeFigureOut">
              <a:rPr kumimoji="1" lang="ja-JP" altLang="en-US" smtClean="0"/>
              <a:t>2024/4/4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8CA42FB-9B2D-485A-A6A7-DA3041E1582A}" type="slidenum">
              <a:rPr kumimoji="1" lang="ja-JP" altLang="en-US" smtClean="0"/>
              <a:t>‹#›</a:t>
            </a:fld>
            <a:endParaRPr kumimoji="1" lang="ja-JP" altLang="en-US"/>
          </a:p>
        </p:txBody>
      </p:sp>
    </p:spTree>
    <p:extLst>
      <p:ext uri="{BB962C8B-B14F-4D97-AF65-F5344CB8AC3E}">
        <p14:creationId xmlns:p14="http://schemas.microsoft.com/office/powerpoint/2010/main" val="411747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9A669C-B191-479F-AAA8-F33B95C37BC7}" type="datetimeFigureOut">
              <a:rPr kumimoji="1" lang="ja-JP" altLang="en-US" smtClean="0"/>
              <a:t>2024/4/4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8CA42FB-9B2D-485A-A6A7-DA3041E1582A}" type="slidenum">
              <a:rPr kumimoji="1" lang="ja-JP" altLang="en-US" smtClean="0"/>
              <a:t>‹#›</a:t>
            </a:fld>
            <a:endParaRPr kumimoji="1" lang="ja-JP" altLang="en-US"/>
          </a:p>
        </p:txBody>
      </p:sp>
    </p:spTree>
    <p:extLst>
      <p:ext uri="{BB962C8B-B14F-4D97-AF65-F5344CB8AC3E}">
        <p14:creationId xmlns:p14="http://schemas.microsoft.com/office/powerpoint/2010/main" val="410235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89A669C-B191-479F-AAA8-F33B95C37BC7}" type="datetimeFigureOut">
              <a:rPr kumimoji="1" lang="ja-JP" altLang="en-US" smtClean="0"/>
              <a:t>2024/4/4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8CA42FB-9B2D-485A-A6A7-DA3041E1582A}" type="slidenum">
              <a:rPr kumimoji="1" lang="ja-JP" altLang="en-US" smtClean="0"/>
              <a:t>‹#›</a:t>
            </a:fld>
            <a:endParaRPr kumimoji="1" lang="ja-JP" altLang="en-US"/>
          </a:p>
        </p:txBody>
      </p:sp>
    </p:spTree>
    <p:extLst>
      <p:ext uri="{BB962C8B-B14F-4D97-AF65-F5344CB8AC3E}">
        <p14:creationId xmlns:p14="http://schemas.microsoft.com/office/powerpoint/2010/main" val="316890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89A669C-B191-479F-AAA8-F33B95C37BC7}" type="datetimeFigureOut">
              <a:rPr kumimoji="1" lang="ja-JP" altLang="en-US" smtClean="0"/>
              <a:t>2024/4/4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8CA42FB-9B2D-485A-A6A7-DA3041E1582A}" type="slidenum">
              <a:rPr kumimoji="1" lang="ja-JP" altLang="en-US" smtClean="0"/>
              <a:t>‹#›</a:t>
            </a:fld>
            <a:endParaRPr kumimoji="1" lang="ja-JP" altLang="en-US"/>
          </a:p>
        </p:txBody>
      </p:sp>
    </p:spTree>
    <p:extLst>
      <p:ext uri="{BB962C8B-B14F-4D97-AF65-F5344CB8AC3E}">
        <p14:creationId xmlns:p14="http://schemas.microsoft.com/office/powerpoint/2010/main" val="4149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89A669C-B191-479F-AAA8-F33B95C37BC7}" type="datetimeFigureOut">
              <a:rPr kumimoji="1" lang="ja-JP" altLang="en-US" smtClean="0"/>
              <a:t>2024/4/4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8CA42FB-9B2D-485A-A6A7-DA3041E1582A}" type="slidenum">
              <a:rPr kumimoji="1" lang="ja-JP" altLang="en-US" smtClean="0"/>
              <a:t>‹#›</a:t>
            </a:fld>
            <a:endParaRPr kumimoji="1" lang="ja-JP" altLang="en-US"/>
          </a:p>
        </p:txBody>
      </p:sp>
    </p:spTree>
    <p:extLst>
      <p:ext uri="{BB962C8B-B14F-4D97-AF65-F5344CB8AC3E}">
        <p14:creationId xmlns:p14="http://schemas.microsoft.com/office/powerpoint/2010/main" val="890945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89A669C-B191-479F-AAA8-F33B95C37BC7}" type="datetimeFigureOut">
              <a:rPr kumimoji="1" lang="ja-JP" altLang="en-US" smtClean="0"/>
              <a:t>2024/4/4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8CA42FB-9B2D-485A-A6A7-DA3041E1582A}" type="slidenum">
              <a:rPr kumimoji="1" lang="ja-JP" altLang="en-US" smtClean="0"/>
              <a:t>‹#›</a:t>
            </a:fld>
            <a:endParaRPr kumimoji="1" lang="ja-JP" altLang="en-US"/>
          </a:p>
        </p:txBody>
      </p:sp>
    </p:spTree>
    <p:extLst>
      <p:ext uri="{BB962C8B-B14F-4D97-AF65-F5344CB8AC3E}">
        <p14:creationId xmlns:p14="http://schemas.microsoft.com/office/powerpoint/2010/main" val="236399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89A669C-B191-479F-AAA8-F33B95C37BC7}" type="datetimeFigureOut">
              <a:rPr kumimoji="1" lang="ja-JP" altLang="en-US" smtClean="0"/>
              <a:t>2024/4/4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8CA42FB-9B2D-485A-A6A7-DA3041E1582A}" type="slidenum">
              <a:rPr kumimoji="1" lang="ja-JP" altLang="en-US" smtClean="0"/>
              <a:t>‹#›</a:t>
            </a:fld>
            <a:endParaRPr kumimoji="1" lang="ja-JP" altLang="en-US"/>
          </a:p>
        </p:txBody>
      </p:sp>
    </p:spTree>
    <p:extLst>
      <p:ext uri="{BB962C8B-B14F-4D97-AF65-F5344CB8AC3E}">
        <p14:creationId xmlns:p14="http://schemas.microsoft.com/office/powerpoint/2010/main" val="57369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89A669C-B191-479F-AAA8-F33B95C37BC7}" type="datetimeFigureOut">
              <a:rPr kumimoji="1" lang="ja-JP" altLang="en-US" smtClean="0"/>
              <a:t>2024/4/4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8CA42FB-9B2D-485A-A6A7-DA3041E1582A}" type="slidenum">
              <a:rPr kumimoji="1" lang="ja-JP" altLang="en-US" smtClean="0"/>
              <a:t>‹#›</a:t>
            </a:fld>
            <a:endParaRPr kumimoji="1" lang="ja-JP" altLang="en-US"/>
          </a:p>
        </p:txBody>
      </p:sp>
    </p:spTree>
    <p:extLst>
      <p:ext uri="{BB962C8B-B14F-4D97-AF65-F5344CB8AC3E}">
        <p14:creationId xmlns:p14="http://schemas.microsoft.com/office/powerpoint/2010/main" val="135903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89A669C-B191-479F-AAA8-F33B95C37BC7}" type="datetimeFigureOut">
              <a:rPr kumimoji="1" lang="ja-JP" altLang="en-US" smtClean="0"/>
              <a:t>2024/4/4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8CA42FB-9B2D-485A-A6A7-DA3041E1582A}" type="slidenum">
              <a:rPr kumimoji="1" lang="ja-JP" altLang="en-US" smtClean="0"/>
              <a:t>‹#›</a:t>
            </a:fld>
            <a:endParaRPr kumimoji="1" lang="ja-JP" altLang="en-US"/>
          </a:p>
        </p:txBody>
      </p:sp>
    </p:spTree>
    <p:extLst>
      <p:ext uri="{BB962C8B-B14F-4D97-AF65-F5344CB8AC3E}">
        <p14:creationId xmlns:p14="http://schemas.microsoft.com/office/powerpoint/2010/main" val="44677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A669C-B191-479F-AAA8-F33B95C37BC7}" type="datetimeFigureOut">
              <a:rPr kumimoji="1" lang="ja-JP" altLang="en-US" smtClean="0"/>
              <a:t>2024/4/4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A42FB-9B2D-485A-A6A7-DA3041E1582A}" type="slidenum">
              <a:rPr kumimoji="1" lang="ja-JP" altLang="en-US" smtClean="0"/>
              <a:t>‹#›</a:t>
            </a:fld>
            <a:endParaRPr kumimoji="1" lang="ja-JP" altLang="en-US"/>
          </a:p>
        </p:txBody>
      </p:sp>
    </p:spTree>
    <p:extLst>
      <p:ext uri="{BB962C8B-B14F-4D97-AF65-F5344CB8AC3E}">
        <p14:creationId xmlns:p14="http://schemas.microsoft.com/office/powerpoint/2010/main" val="1928834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56425" y="802196"/>
            <a:ext cx="9640110" cy="932133"/>
          </a:xfrm>
        </p:spPr>
        <p:txBody>
          <a:bodyPr>
            <a:noAutofit/>
          </a:bodyPr>
          <a:lstStyle/>
          <a:p>
            <a:r>
              <a:rPr lang="ja-JP" altLang="en-US" sz="4800" b="1" dirty="0" smtClean="0">
                <a:solidFill>
                  <a:srgbClr val="0066FF"/>
                </a:solidFill>
                <a:latin typeface="HGP創英ﾌﾟﾚｾﾞﾝｽEB" panose="02020800000000000000" pitchFamily="18" charset="-128"/>
                <a:ea typeface="HGP創英ﾌﾟﾚｾﾞﾝｽEB" panose="02020800000000000000" pitchFamily="18" charset="-128"/>
              </a:rPr>
              <a:t>東アジアを戦争のない平和の地域に</a:t>
            </a:r>
            <a:endParaRPr kumimoji="1" lang="ja-JP" altLang="en-US" sz="4800" b="1" dirty="0">
              <a:solidFill>
                <a:srgbClr val="0066FF"/>
              </a:solidFill>
              <a:latin typeface="HGP創英ﾌﾟﾚｾﾞﾝｽEB" panose="02020800000000000000" pitchFamily="18" charset="-128"/>
              <a:ea typeface="HGP創英ﾌﾟﾚｾﾞﾝｽEB" panose="02020800000000000000" pitchFamily="18" charset="-128"/>
            </a:endParaRPr>
          </a:p>
        </p:txBody>
      </p:sp>
      <p:sp>
        <p:nvSpPr>
          <p:cNvPr id="3" name="サブタイトル 2"/>
          <p:cNvSpPr>
            <a:spLocks noGrp="1"/>
          </p:cNvSpPr>
          <p:nvPr>
            <p:ph type="subTitle" idx="1"/>
          </p:nvPr>
        </p:nvSpPr>
        <p:spPr>
          <a:xfrm>
            <a:off x="1921210" y="4116009"/>
            <a:ext cx="8059368" cy="612843"/>
          </a:xfrm>
        </p:spPr>
        <p:txBody>
          <a:bodyPr>
            <a:noAutofit/>
          </a:bodyPr>
          <a:lstStyle/>
          <a:p>
            <a:r>
              <a:rPr kumimoji="1" lang="en-US" altLang="ja-JP" sz="3200" b="1" dirty="0" smtClean="0"/>
              <a:t>2024</a:t>
            </a:r>
            <a:r>
              <a:rPr kumimoji="1" lang="ja-JP" altLang="en-US" sz="3200" b="1" dirty="0" smtClean="0"/>
              <a:t>年</a:t>
            </a:r>
            <a:r>
              <a:rPr lang="en-US" altLang="ja-JP" sz="3200" b="1" dirty="0"/>
              <a:t>3</a:t>
            </a:r>
            <a:r>
              <a:rPr kumimoji="1" lang="ja-JP" altLang="en-US" sz="3200" b="1" dirty="0" smtClean="0"/>
              <a:t>月</a:t>
            </a:r>
            <a:r>
              <a:rPr lang="en-US" altLang="ja-JP" sz="3200" b="1" dirty="0"/>
              <a:t>20</a:t>
            </a:r>
            <a:r>
              <a:rPr kumimoji="1" lang="ja-JP" altLang="en-US" sz="3200" b="1" dirty="0" smtClean="0"/>
              <a:t>日　</a:t>
            </a:r>
            <a:r>
              <a:rPr kumimoji="1" lang="en-US" altLang="ja-JP" sz="3200" b="1" dirty="0" smtClean="0"/>
              <a:t>10</a:t>
            </a:r>
            <a:r>
              <a:rPr kumimoji="1" lang="ja-JP" altLang="en-US" sz="3200" b="1" dirty="0" smtClean="0"/>
              <a:t>時</a:t>
            </a:r>
            <a:r>
              <a:rPr kumimoji="1" lang="en-US" altLang="ja-JP" sz="3200" b="1" dirty="0" smtClean="0"/>
              <a:t>30</a:t>
            </a:r>
            <a:r>
              <a:rPr lang="ja-JP" altLang="en-US" sz="3200" b="1" dirty="0" smtClean="0"/>
              <a:t>分</a:t>
            </a:r>
            <a:r>
              <a:rPr lang="en-US" altLang="ja-JP" sz="3200" b="1" dirty="0" smtClean="0"/>
              <a:t>―12</a:t>
            </a:r>
            <a:r>
              <a:rPr lang="ja-JP" altLang="en-US" sz="3200" b="1" dirty="0" smtClean="0"/>
              <a:t>時</a:t>
            </a:r>
            <a:r>
              <a:rPr lang="ja-JP" altLang="en-US" sz="3200" b="1" dirty="0"/>
              <a:t>　</a:t>
            </a:r>
            <a:r>
              <a:rPr lang="ja-JP" altLang="en-US" sz="3200" b="1" dirty="0" smtClean="0"/>
              <a:t>　</a:t>
            </a:r>
            <a:r>
              <a:rPr kumimoji="1" lang="ja-JP" altLang="en-US" sz="3200" b="1" dirty="0" smtClean="0"/>
              <a:t>　</a:t>
            </a:r>
            <a:endParaRPr kumimoji="1" lang="ja-JP" altLang="en-US" sz="3200" b="1" dirty="0"/>
          </a:p>
        </p:txBody>
      </p:sp>
      <p:sp>
        <p:nvSpPr>
          <p:cNvPr id="4" name="正方形/長方形 3"/>
          <p:cNvSpPr/>
          <p:nvPr/>
        </p:nvSpPr>
        <p:spPr>
          <a:xfrm>
            <a:off x="1569394" y="5252935"/>
            <a:ext cx="8479278" cy="584775"/>
          </a:xfrm>
          <a:prstGeom prst="rect">
            <a:avLst/>
          </a:prstGeom>
        </p:spPr>
        <p:txBody>
          <a:bodyPr wrap="square">
            <a:spAutoFit/>
          </a:bodyPr>
          <a:lstStyle/>
          <a:p>
            <a:r>
              <a:rPr lang="ja-JP" altLang="en-US" sz="3200" b="1" dirty="0" smtClean="0">
                <a:solidFill>
                  <a:srgbClr val="0066FF"/>
                </a:solidFill>
              </a:rPr>
              <a:t>　　　　　　第</a:t>
            </a:r>
            <a:r>
              <a:rPr lang="en-US" altLang="ja-JP" sz="3200" b="1" dirty="0" smtClean="0">
                <a:solidFill>
                  <a:srgbClr val="0066FF"/>
                </a:solidFill>
              </a:rPr>
              <a:t>2</a:t>
            </a:r>
            <a:r>
              <a:rPr lang="ja-JP" altLang="en-US" sz="3200" b="1" dirty="0" smtClean="0">
                <a:solidFill>
                  <a:srgbClr val="0066FF"/>
                </a:solidFill>
              </a:rPr>
              <a:t>回新潟</a:t>
            </a:r>
            <a:r>
              <a:rPr lang="en-US" altLang="ja-JP" sz="3200" b="1" dirty="0" smtClean="0">
                <a:solidFill>
                  <a:srgbClr val="0066FF"/>
                </a:solidFill>
              </a:rPr>
              <a:t>AALA</a:t>
            </a:r>
            <a:r>
              <a:rPr lang="ja-JP" altLang="en-US" sz="3200" b="1" dirty="0" smtClean="0">
                <a:solidFill>
                  <a:srgbClr val="0066FF"/>
                </a:solidFill>
              </a:rPr>
              <a:t>カフェ　</a:t>
            </a:r>
            <a:endParaRPr lang="ja-JP" altLang="en-US" sz="3200" dirty="0">
              <a:solidFill>
                <a:srgbClr val="0066FF"/>
              </a:solidFill>
            </a:endParaRPr>
          </a:p>
        </p:txBody>
      </p:sp>
      <p:sp>
        <p:nvSpPr>
          <p:cNvPr id="5" name="正方形/長方形 4"/>
          <p:cNvSpPr/>
          <p:nvPr/>
        </p:nvSpPr>
        <p:spPr>
          <a:xfrm>
            <a:off x="3384326" y="2477968"/>
            <a:ext cx="5133136" cy="1015663"/>
          </a:xfrm>
          <a:prstGeom prst="rect">
            <a:avLst/>
          </a:prstGeom>
        </p:spPr>
        <p:txBody>
          <a:bodyPr wrap="none">
            <a:spAutoFit/>
          </a:bodyPr>
          <a:lstStyle/>
          <a:p>
            <a:r>
              <a:rPr lang="ja-JP" altLang="en-US" sz="6000" b="1" dirty="0" smtClean="0">
                <a:solidFill>
                  <a:srgbClr val="FF0000"/>
                </a:solidFill>
                <a:latin typeface="HGP創英ﾌﾟﾚｾﾞﾝｽEB" panose="02020800000000000000" pitchFamily="18" charset="-128"/>
                <a:ea typeface="HGP創英ﾌﾟﾚｾﾞﾝｽEB" panose="02020800000000000000" pitchFamily="18" charset="-128"/>
              </a:rPr>
              <a:t>アセアンに学ぶ</a:t>
            </a:r>
            <a:endParaRPr lang="ja-JP" altLang="en-US" sz="6000"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901" y="5134550"/>
            <a:ext cx="1599085" cy="1255356"/>
          </a:xfrm>
          <a:prstGeom prst="rect">
            <a:avLst/>
          </a:prstGeom>
        </p:spPr>
      </p:pic>
    </p:spTree>
    <p:extLst>
      <p:ext uri="{BB962C8B-B14F-4D97-AF65-F5344CB8AC3E}">
        <p14:creationId xmlns:p14="http://schemas.microsoft.com/office/powerpoint/2010/main" val="3874705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47472" y="1304545"/>
            <a:ext cx="11555458" cy="5461942"/>
          </a:xfrm>
          <a:prstGeom prst="rect">
            <a:avLst/>
          </a:prstGeom>
        </p:spPr>
      </p:pic>
      <p:sp>
        <p:nvSpPr>
          <p:cNvPr id="4" name="正方形/長方形 3"/>
          <p:cNvSpPr/>
          <p:nvPr/>
        </p:nvSpPr>
        <p:spPr>
          <a:xfrm>
            <a:off x="6040877" y="1304545"/>
            <a:ext cx="2767956" cy="369332"/>
          </a:xfrm>
          <a:prstGeom prst="rect">
            <a:avLst/>
          </a:prstGeom>
        </p:spPr>
        <p:txBody>
          <a:bodyPr wrap="square">
            <a:spAutoFit/>
          </a:bodyPr>
          <a:lstStyle/>
          <a:p>
            <a:r>
              <a:rPr lang="ja-JP" altLang="en-US" b="1" dirty="0" smtClean="0">
                <a:solidFill>
                  <a:schemeClr val="bg1"/>
                </a:solidFill>
              </a:rPr>
              <a:t>個別的テーマでの対話国</a:t>
            </a:r>
            <a:endParaRPr lang="ja-JP" altLang="en-US" dirty="0">
              <a:solidFill>
                <a:schemeClr val="bg1"/>
              </a:solidFill>
            </a:endParaRPr>
          </a:p>
        </p:txBody>
      </p:sp>
      <p:sp>
        <p:nvSpPr>
          <p:cNvPr id="6" name="正方形/長方形 5"/>
          <p:cNvSpPr/>
          <p:nvPr/>
        </p:nvSpPr>
        <p:spPr>
          <a:xfrm>
            <a:off x="3395785" y="517487"/>
            <a:ext cx="4493538" cy="523220"/>
          </a:xfrm>
          <a:prstGeom prst="rect">
            <a:avLst/>
          </a:prstGeom>
        </p:spPr>
        <p:txBody>
          <a:bodyPr wrap="none">
            <a:spAutoFit/>
          </a:bodyPr>
          <a:lstStyle/>
          <a:p>
            <a:r>
              <a:rPr lang="ja-JP" altLang="en-US" sz="2800" b="1" dirty="0" smtClean="0">
                <a:solidFill>
                  <a:srgbClr val="00B0F0"/>
                </a:solidFill>
              </a:rPr>
              <a:t>アセアンの重層的な枠組み</a:t>
            </a:r>
            <a:endParaRPr lang="ja-JP" altLang="en-US" sz="2800" dirty="0">
              <a:solidFill>
                <a:srgbClr val="00B0F0"/>
              </a:solidFill>
            </a:endParaRPr>
          </a:p>
        </p:txBody>
      </p:sp>
      <p:sp>
        <p:nvSpPr>
          <p:cNvPr id="2" name="角丸四角形 1"/>
          <p:cNvSpPr/>
          <p:nvPr/>
        </p:nvSpPr>
        <p:spPr>
          <a:xfrm>
            <a:off x="859168" y="2752927"/>
            <a:ext cx="1280917" cy="243191"/>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602368" y="4118790"/>
            <a:ext cx="2326179" cy="307568"/>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8190689" y="811675"/>
            <a:ext cx="2023354" cy="297278"/>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302119" y="790023"/>
            <a:ext cx="1800493" cy="369332"/>
          </a:xfrm>
          <a:prstGeom prst="rect">
            <a:avLst/>
          </a:prstGeom>
        </p:spPr>
        <p:txBody>
          <a:bodyPr wrap="none">
            <a:spAutoFit/>
          </a:bodyPr>
          <a:lstStyle/>
          <a:p>
            <a:r>
              <a:rPr lang="ja-JP" altLang="en-US" b="1" dirty="0" smtClean="0">
                <a:solidFill>
                  <a:srgbClr val="FF00FF"/>
                </a:solidFill>
              </a:rPr>
              <a:t>完全なる対話国</a:t>
            </a:r>
            <a:endParaRPr lang="ja-JP" altLang="en-US" dirty="0">
              <a:solidFill>
                <a:srgbClr val="FF00FF"/>
              </a:solidFill>
            </a:endParaRPr>
          </a:p>
        </p:txBody>
      </p:sp>
      <p:sp>
        <p:nvSpPr>
          <p:cNvPr id="12" name="角丸四角形 11"/>
          <p:cNvSpPr/>
          <p:nvPr/>
        </p:nvSpPr>
        <p:spPr>
          <a:xfrm>
            <a:off x="1128407" y="3604267"/>
            <a:ext cx="5544767" cy="257613"/>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527985" y="1597844"/>
            <a:ext cx="923385" cy="250411"/>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8000754" y="409765"/>
            <a:ext cx="2403222" cy="369332"/>
          </a:xfrm>
          <a:prstGeom prst="rect">
            <a:avLst/>
          </a:prstGeom>
        </p:spPr>
        <p:txBody>
          <a:bodyPr wrap="none">
            <a:spAutoFit/>
          </a:bodyPr>
          <a:lstStyle/>
          <a:p>
            <a:r>
              <a:rPr lang="en-US" altLang="ja-JP" b="1" dirty="0">
                <a:solidFill>
                  <a:srgbClr val="FF00FF"/>
                </a:solidFill>
                <a:latin typeface="Arial" panose="020B0604020202020204" pitchFamily="34" charset="0"/>
              </a:rPr>
              <a:t>full dialogue partner</a:t>
            </a:r>
            <a:endParaRPr lang="ja-JP" altLang="en-US" b="1" dirty="0">
              <a:solidFill>
                <a:srgbClr val="FF00FF"/>
              </a:solidFill>
            </a:endParaRPr>
          </a:p>
        </p:txBody>
      </p:sp>
    </p:spTree>
    <p:extLst>
      <p:ext uri="{BB962C8B-B14F-4D97-AF65-F5344CB8AC3E}">
        <p14:creationId xmlns:p14="http://schemas.microsoft.com/office/powerpoint/2010/main" val="2804905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56055" y="920209"/>
            <a:ext cx="9776140" cy="2123658"/>
          </a:xfrm>
          <a:prstGeom prst="rect">
            <a:avLst/>
          </a:prstGeom>
        </p:spPr>
        <p:txBody>
          <a:bodyPr wrap="square">
            <a:spAutoFit/>
          </a:bodyPr>
          <a:lstStyle/>
          <a:p>
            <a:r>
              <a:rPr lang="en-US" altLang="ja-JP" sz="2000" b="1" dirty="0" smtClean="0">
                <a:solidFill>
                  <a:srgbClr val="0066FF"/>
                </a:solidFill>
              </a:rPr>
              <a:t>1973</a:t>
            </a:r>
            <a:r>
              <a:rPr lang="ja-JP" altLang="en-US" sz="2000" b="1" dirty="0" smtClean="0">
                <a:solidFill>
                  <a:srgbClr val="0066FF"/>
                </a:solidFill>
              </a:rPr>
              <a:t>年　日本はアセアンと合成ゴムに関する</a:t>
            </a:r>
            <a:r>
              <a:rPr lang="ja-JP" altLang="en-US" sz="2000" b="1" dirty="0" smtClean="0">
                <a:solidFill>
                  <a:srgbClr val="FF0000"/>
                </a:solidFill>
              </a:rPr>
              <a:t>フォーラム</a:t>
            </a:r>
            <a:r>
              <a:rPr lang="ja-JP" altLang="en-US" sz="2000" b="1" dirty="0" smtClean="0">
                <a:solidFill>
                  <a:srgbClr val="0066FF"/>
                </a:solidFill>
              </a:rPr>
              <a:t>を設置</a:t>
            </a:r>
            <a:endParaRPr lang="en-US" altLang="ja-JP" sz="2000" b="1" dirty="0" smtClean="0">
              <a:solidFill>
                <a:srgbClr val="0066FF"/>
              </a:solidFill>
            </a:endParaRPr>
          </a:p>
          <a:p>
            <a:endParaRPr lang="en-US" altLang="ja-JP" sz="2000" b="1" dirty="0" smtClean="0">
              <a:solidFill>
                <a:srgbClr val="0066FF"/>
              </a:solidFill>
            </a:endParaRPr>
          </a:p>
          <a:p>
            <a:r>
              <a:rPr lang="en-US" altLang="ja-JP" sz="2000" b="1" dirty="0" smtClean="0">
                <a:solidFill>
                  <a:srgbClr val="0066FF"/>
                </a:solidFill>
              </a:rPr>
              <a:t>1977</a:t>
            </a:r>
            <a:r>
              <a:rPr lang="ja-JP" altLang="en-US" sz="2000" b="1" dirty="0" smtClean="0">
                <a:solidFill>
                  <a:srgbClr val="0066FF"/>
                </a:solidFill>
              </a:rPr>
              <a:t>年　福田ドクトリン　（東南アジア外交三原則）</a:t>
            </a:r>
            <a:endParaRPr lang="en-US" altLang="ja-JP" sz="2000" b="1" dirty="0" smtClean="0">
              <a:solidFill>
                <a:srgbClr val="0066FF"/>
              </a:solidFill>
            </a:endParaRPr>
          </a:p>
          <a:p>
            <a:endParaRPr lang="en-US" altLang="ja-JP" b="1" dirty="0" smtClean="0">
              <a:solidFill>
                <a:srgbClr val="0066FF"/>
              </a:solidFill>
            </a:endParaRPr>
          </a:p>
          <a:p>
            <a:r>
              <a:rPr lang="ja-JP" altLang="en-US" b="1" dirty="0">
                <a:solidFill>
                  <a:srgbClr val="FF0000"/>
                </a:solidFill>
              </a:rPr>
              <a:t>日本は軍事大国とならず世界の平和と繁栄に貢献する。</a:t>
            </a:r>
          </a:p>
          <a:p>
            <a:r>
              <a:rPr lang="en-US" altLang="ja-JP" b="1" dirty="0">
                <a:solidFill>
                  <a:srgbClr val="FF0000"/>
                </a:solidFill>
              </a:rPr>
              <a:t>ASEAN</a:t>
            </a:r>
            <a:r>
              <a:rPr lang="ja-JP" altLang="en-US" b="1" dirty="0">
                <a:solidFill>
                  <a:srgbClr val="FF0000"/>
                </a:solidFill>
              </a:rPr>
              <a:t>各国と心と心の触れあう信頼関係を構築する。</a:t>
            </a:r>
          </a:p>
          <a:p>
            <a:r>
              <a:rPr lang="ja-JP" altLang="en-US" b="1" dirty="0">
                <a:solidFill>
                  <a:srgbClr val="FF0000"/>
                </a:solidFill>
              </a:rPr>
              <a:t>日本と</a:t>
            </a:r>
            <a:r>
              <a:rPr lang="en-US" altLang="ja-JP" b="1" dirty="0">
                <a:solidFill>
                  <a:srgbClr val="FF0000"/>
                </a:solidFill>
              </a:rPr>
              <a:t>ASEAN</a:t>
            </a:r>
            <a:r>
              <a:rPr lang="ja-JP" altLang="en-US" b="1" dirty="0">
                <a:solidFill>
                  <a:srgbClr val="FF0000"/>
                </a:solidFill>
              </a:rPr>
              <a:t>は対等なパートナーであり、日本は</a:t>
            </a:r>
            <a:r>
              <a:rPr lang="en-US" altLang="ja-JP" b="1" dirty="0">
                <a:solidFill>
                  <a:srgbClr val="FF0000"/>
                </a:solidFill>
              </a:rPr>
              <a:t>ASEAN</a:t>
            </a:r>
            <a:r>
              <a:rPr lang="ja-JP" altLang="en-US" b="1" dirty="0">
                <a:solidFill>
                  <a:srgbClr val="FF0000"/>
                </a:solidFill>
              </a:rPr>
              <a:t>諸国の平和と繁栄に寄与する。</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8999" y="149888"/>
            <a:ext cx="1648703" cy="2125686"/>
          </a:xfrm>
          <a:prstGeom prst="rect">
            <a:avLst/>
          </a:prstGeom>
        </p:spPr>
      </p:pic>
      <p:sp>
        <p:nvSpPr>
          <p:cNvPr id="3" name="正方形/長方形 2"/>
          <p:cNvSpPr/>
          <p:nvPr/>
        </p:nvSpPr>
        <p:spPr>
          <a:xfrm>
            <a:off x="9432583" y="2275574"/>
            <a:ext cx="1173719" cy="369332"/>
          </a:xfrm>
          <a:prstGeom prst="rect">
            <a:avLst/>
          </a:prstGeom>
        </p:spPr>
        <p:txBody>
          <a:bodyPr wrap="none">
            <a:spAutoFit/>
          </a:bodyPr>
          <a:lstStyle/>
          <a:p>
            <a:r>
              <a:rPr lang="ja-JP" altLang="en-US" b="1" dirty="0">
                <a:solidFill>
                  <a:srgbClr val="333333"/>
                </a:solidFill>
                <a:latin typeface="Noto Sans JP"/>
              </a:rPr>
              <a:t>福田 赳夫</a:t>
            </a:r>
            <a:endParaRPr lang="ja-JP" altLang="en-US" b="1" i="0" dirty="0">
              <a:solidFill>
                <a:srgbClr val="333333"/>
              </a:solidFill>
              <a:effectLst/>
              <a:latin typeface="Noto Sans JP"/>
            </a:endParaRPr>
          </a:p>
        </p:txBody>
      </p:sp>
      <p:sp>
        <p:nvSpPr>
          <p:cNvPr id="6" name="正方形/長方形 5"/>
          <p:cNvSpPr/>
          <p:nvPr/>
        </p:nvSpPr>
        <p:spPr>
          <a:xfrm>
            <a:off x="323592" y="4132169"/>
            <a:ext cx="6083717" cy="1323439"/>
          </a:xfrm>
          <a:prstGeom prst="rect">
            <a:avLst/>
          </a:prstGeom>
        </p:spPr>
        <p:txBody>
          <a:bodyPr wrap="none">
            <a:spAutoFit/>
          </a:bodyPr>
          <a:lstStyle/>
          <a:p>
            <a:r>
              <a:rPr lang="ja-JP" altLang="en-US" b="1" dirty="0" smtClean="0">
                <a:solidFill>
                  <a:srgbClr val="FF0000"/>
                </a:solidFill>
              </a:rPr>
              <a:t>　　　</a:t>
            </a:r>
            <a:r>
              <a:rPr lang="ja-JP" altLang="en-US" sz="2000" b="1" dirty="0" smtClean="0"/>
              <a:t>アセアンセンターの設立　</a:t>
            </a:r>
            <a:r>
              <a:rPr lang="en-US" altLang="ja-JP" sz="2000" b="1" dirty="0" smtClean="0"/>
              <a:t>(1981)</a:t>
            </a:r>
          </a:p>
          <a:p>
            <a:r>
              <a:rPr lang="ja-JP" altLang="en-US" sz="2000" b="1" dirty="0" smtClean="0">
                <a:solidFill>
                  <a:srgbClr val="0066FF"/>
                </a:solidFill>
                <a:latin typeface="ヒラギノ角ゴ Pro W3"/>
              </a:rPr>
              <a:t>「</a:t>
            </a:r>
            <a:r>
              <a:rPr lang="ja-JP" altLang="en-US" sz="2000" b="1" dirty="0">
                <a:solidFill>
                  <a:srgbClr val="0066FF"/>
                </a:solidFill>
                <a:latin typeface="ヒラギノ角ゴ Pro W3"/>
              </a:rPr>
              <a:t>東南アジア諸国連合貿易投資観光促進センター」</a:t>
            </a:r>
            <a:endParaRPr lang="en-US" altLang="ja-JP" sz="2000" b="1" dirty="0" smtClean="0">
              <a:solidFill>
                <a:srgbClr val="0066FF"/>
              </a:solidFill>
            </a:endParaRPr>
          </a:p>
          <a:p>
            <a:endParaRPr lang="en-US" altLang="ja-JP" sz="2000" b="1" dirty="0" smtClean="0">
              <a:solidFill>
                <a:srgbClr val="0066FF"/>
              </a:solidFill>
              <a:latin typeface="ヒラギノ角ゴ Pro W3"/>
            </a:endParaRPr>
          </a:p>
          <a:p>
            <a:r>
              <a:rPr lang="ja-JP" altLang="en-US" sz="2000" b="1" dirty="0">
                <a:solidFill>
                  <a:srgbClr val="0066FF"/>
                </a:solidFill>
                <a:latin typeface="ヒラギノ角ゴ Pro W3"/>
              </a:rPr>
              <a:t>　</a:t>
            </a:r>
            <a:r>
              <a:rPr lang="ja-JP" altLang="en-US" sz="2000" b="1" dirty="0" smtClean="0">
                <a:solidFill>
                  <a:srgbClr val="0066FF"/>
                </a:solidFill>
                <a:latin typeface="ヒラギノ角ゴ Pro W3"/>
              </a:rPr>
              <a:t>　アセアン加盟</a:t>
            </a:r>
            <a:r>
              <a:rPr lang="ja-JP" altLang="en-US" sz="2000" b="1" dirty="0">
                <a:solidFill>
                  <a:srgbClr val="0066FF"/>
                </a:solidFill>
                <a:latin typeface="ヒラギノ角ゴ Pro W3"/>
              </a:rPr>
              <a:t>国政府と日本国政府との協定</a:t>
            </a:r>
            <a:endParaRPr lang="ja-JP" altLang="en-US" sz="2000" b="1" dirty="0">
              <a:solidFill>
                <a:srgbClr val="0066FF"/>
              </a:solidFill>
            </a:endParaRPr>
          </a:p>
        </p:txBody>
      </p:sp>
      <p:sp>
        <p:nvSpPr>
          <p:cNvPr id="5" name="正方形/長方形 4"/>
          <p:cNvSpPr/>
          <p:nvPr/>
        </p:nvSpPr>
        <p:spPr>
          <a:xfrm>
            <a:off x="1760706" y="304216"/>
            <a:ext cx="3877985" cy="461665"/>
          </a:xfrm>
          <a:prstGeom prst="rect">
            <a:avLst/>
          </a:prstGeom>
        </p:spPr>
        <p:txBody>
          <a:bodyPr wrap="none">
            <a:spAutoFit/>
          </a:bodyPr>
          <a:lstStyle/>
          <a:p>
            <a:r>
              <a:rPr lang="ja-JP" altLang="en-US" sz="2400" b="1" dirty="0" smtClean="0">
                <a:latin typeface="Arial" panose="020B0604020202020204" pitchFamily="34" charset="0"/>
              </a:rPr>
              <a:t>日本とアセアンとの関わり</a:t>
            </a:r>
            <a:endParaRPr lang="ja-JP" altLang="en-US" sz="2400" b="1" dirty="0"/>
          </a:p>
        </p:txBody>
      </p:sp>
      <p:pic>
        <p:nvPicPr>
          <p:cNvPr id="7" name="図 6"/>
          <p:cNvPicPr>
            <a:picLocks noChangeAspect="1"/>
          </p:cNvPicPr>
          <p:nvPr/>
        </p:nvPicPr>
        <p:blipFill>
          <a:blip r:embed="rId3"/>
          <a:stretch>
            <a:fillRect/>
          </a:stretch>
        </p:blipFill>
        <p:spPr>
          <a:xfrm>
            <a:off x="1950932" y="5379596"/>
            <a:ext cx="1414518" cy="1184378"/>
          </a:xfrm>
          <a:prstGeom prst="rect">
            <a:avLst/>
          </a:prstGeom>
        </p:spPr>
      </p:pic>
      <p:pic>
        <p:nvPicPr>
          <p:cNvPr id="9" name="図 8"/>
          <p:cNvPicPr>
            <a:picLocks noChangeAspect="1"/>
          </p:cNvPicPr>
          <p:nvPr/>
        </p:nvPicPr>
        <p:blipFill>
          <a:blip r:embed="rId4"/>
          <a:stretch>
            <a:fillRect/>
          </a:stretch>
        </p:blipFill>
        <p:spPr>
          <a:xfrm>
            <a:off x="6202175" y="3025632"/>
            <a:ext cx="5646113" cy="3659115"/>
          </a:xfrm>
          <a:prstGeom prst="rect">
            <a:avLst/>
          </a:prstGeom>
        </p:spPr>
      </p:pic>
      <p:pic>
        <p:nvPicPr>
          <p:cNvPr id="10" name="図 9"/>
          <p:cNvPicPr>
            <a:picLocks noChangeAspect="1"/>
          </p:cNvPicPr>
          <p:nvPr/>
        </p:nvPicPr>
        <p:blipFill>
          <a:blip r:embed="rId5"/>
          <a:stretch>
            <a:fillRect/>
          </a:stretch>
        </p:blipFill>
        <p:spPr>
          <a:xfrm>
            <a:off x="8238223" y="5133910"/>
            <a:ext cx="1781219" cy="245686"/>
          </a:xfrm>
          <a:prstGeom prst="rect">
            <a:avLst/>
          </a:prstGeom>
        </p:spPr>
      </p:pic>
      <p:sp>
        <p:nvSpPr>
          <p:cNvPr id="11" name="楕円 10"/>
          <p:cNvSpPr/>
          <p:nvPr/>
        </p:nvSpPr>
        <p:spPr>
          <a:xfrm>
            <a:off x="9973350" y="6060332"/>
            <a:ext cx="892446" cy="6244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480360" y="6471117"/>
            <a:ext cx="2492990" cy="369332"/>
          </a:xfrm>
          <a:prstGeom prst="rect">
            <a:avLst/>
          </a:prstGeom>
        </p:spPr>
        <p:txBody>
          <a:bodyPr wrap="none">
            <a:spAutoFit/>
          </a:bodyPr>
          <a:lstStyle/>
          <a:p>
            <a:r>
              <a:rPr lang="ja-JP" altLang="en-US" b="1" dirty="0" smtClean="0">
                <a:solidFill>
                  <a:srgbClr val="12CC3A"/>
                </a:solidFill>
              </a:rPr>
              <a:t>アセアンセンター資料</a:t>
            </a:r>
            <a:endParaRPr lang="ja-JP" altLang="en-US" dirty="0">
              <a:solidFill>
                <a:srgbClr val="12CC3A"/>
              </a:solidFill>
            </a:endParaRPr>
          </a:p>
        </p:txBody>
      </p:sp>
    </p:spTree>
    <p:extLst>
      <p:ext uri="{BB962C8B-B14F-4D97-AF65-F5344CB8AC3E}">
        <p14:creationId xmlns:p14="http://schemas.microsoft.com/office/powerpoint/2010/main" val="1367758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037157" y="1413952"/>
            <a:ext cx="10428969" cy="5084123"/>
          </a:xfrm>
          <a:prstGeom prst="rect">
            <a:avLst/>
          </a:prstGeom>
        </p:spPr>
      </p:pic>
      <p:pic>
        <p:nvPicPr>
          <p:cNvPr id="5" name="図 4"/>
          <p:cNvPicPr>
            <a:picLocks noChangeAspect="1"/>
          </p:cNvPicPr>
          <p:nvPr/>
        </p:nvPicPr>
        <p:blipFill>
          <a:blip r:embed="rId3"/>
          <a:stretch>
            <a:fillRect/>
          </a:stretch>
        </p:blipFill>
        <p:spPr>
          <a:xfrm>
            <a:off x="2073995" y="524145"/>
            <a:ext cx="7849456" cy="452063"/>
          </a:xfrm>
          <a:prstGeom prst="rect">
            <a:avLst/>
          </a:prstGeom>
        </p:spPr>
      </p:pic>
      <p:sp>
        <p:nvSpPr>
          <p:cNvPr id="7" name="正方形/長方形 6"/>
          <p:cNvSpPr/>
          <p:nvPr/>
        </p:nvSpPr>
        <p:spPr>
          <a:xfrm>
            <a:off x="8302825" y="1413952"/>
            <a:ext cx="2749471" cy="400110"/>
          </a:xfrm>
          <a:prstGeom prst="rect">
            <a:avLst/>
          </a:prstGeom>
        </p:spPr>
        <p:txBody>
          <a:bodyPr wrap="none">
            <a:spAutoFit/>
          </a:bodyPr>
          <a:lstStyle/>
          <a:p>
            <a:r>
              <a:rPr lang="ja-JP" altLang="en-US" sz="2000" b="1" dirty="0">
                <a:solidFill>
                  <a:srgbClr val="12CC3A"/>
                </a:solidFill>
              </a:rPr>
              <a:t>アセアンセンター資料</a:t>
            </a:r>
            <a:endParaRPr lang="ja-JP" altLang="en-US" sz="2000" dirty="0">
              <a:solidFill>
                <a:srgbClr val="12CC3A"/>
              </a:solidFill>
            </a:endParaRPr>
          </a:p>
        </p:txBody>
      </p:sp>
    </p:spTree>
    <p:extLst>
      <p:ext uri="{BB962C8B-B14F-4D97-AF65-F5344CB8AC3E}">
        <p14:creationId xmlns:p14="http://schemas.microsoft.com/office/powerpoint/2010/main" val="3783627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546698" y="385045"/>
            <a:ext cx="9134272" cy="1536970"/>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590464" y="702711"/>
            <a:ext cx="7471917" cy="461665"/>
          </a:xfrm>
          <a:prstGeom prst="rect">
            <a:avLst/>
          </a:prstGeom>
        </p:spPr>
        <p:txBody>
          <a:bodyPr wrap="none">
            <a:spAutoFit/>
          </a:bodyPr>
          <a:lstStyle/>
          <a:p>
            <a:r>
              <a:rPr lang="ja-JP" altLang="en-US" sz="2400" b="1" dirty="0">
                <a:solidFill>
                  <a:srgbClr val="000000"/>
                </a:solidFill>
                <a:latin typeface="Arial" panose="020B0604020202020204" pitchFamily="34" charset="0"/>
              </a:rPr>
              <a:t>東南アジア友好協力</a:t>
            </a:r>
            <a:r>
              <a:rPr lang="ja-JP" altLang="en-US" sz="2400" b="1" dirty="0" smtClean="0">
                <a:solidFill>
                  <a:srgbClr val="000000"/>
                </a:solidFill>
                <a:latin typeface="Arial" panose="020B0604020202020204" pitchFamily="34" charset="0"/>
              </a:rPr>
              <a:t>条約　</a:t>
            </a:r>
            <a:r>
              <a:rPr lang="en-US" altLang="ja-JP" sz="2400" b="1" dirty="0" smtClean="0">
                <a:solidFill>
                  <a:srgbClr val="000000"/>
                </a:solidFill>
                <a:latin typeface="Arial" panose="020B0604020202020204" pitchFamily="34" charset="0"/>
              </a:rPr>
              <a:t>1976</a:t>
            </a:r>
            <a:r>
              <a:rPr lang="ja-JP" altLang="en-US" sz="2400" b="1" dirty="0" smtClean="0">
                <a:solidFill>
                  <a:srgbClr val="000000"/>
                </a:solidFill>
                <a:latin typeface="Arial" panose="020B0604020202020204" pitchFamily="34" charset="0"/>
              </a:rPr>
              <a:t>年　　</a:t>
            </a:r>
            <a:r>
              <a:rPr lang="en-US" altLang="ja-JP" sz="2400" b="1" dirty="0" smtClean="0">
                <a:solidFill>
                  <a:srgbClr val="000000"/>
                </a:solidFill>
                <a:latin typeface="Arial" panose="020B0604020202020204" pitchFamily="34" charset="0"/>
              </a:rPr>
              <a:t>(</a:t>
            </a:r>
            <a:r>
              <a:rPr lang="ja-JP" altLang="en-US" sz="2400" b="1" dirty="0" smtClean="0">
                <a:solidFill>
                  <a:srgbClr val="000000"/>
                </a:solidFill>
                <a:latin typeface="Arial" panose="020B0604020202020204" pitchFamily="34" charset="0"/>
              </a:rPr>
              <a:t>前文と</a:t>
            </a:r>
            <a:r>
              <a:rPr lang="en-US" altLang="ja-JP" sz="2400" b="1" dirty="0" smtClean="0">
                <a:solidFill>
                  <a:srgbClr val="000000"/>
                </a:solidFill>
                <a:latin typeface="Arial" panose="020B0604020202020204" pitchFamily="34" charset="0"/>
              </a:rPr>
              <a:t>20</a:t>
            </a:r>
            <a:r>
              <a:rPr lang="ja-JP" altLang="en-US" sz="2400" b="1" dirty="0" smtClean="0">
                <a:solidFill>
                  <a:srgbClr val="000000"/>
                </a:solidFill>
                <a:latin typeface="Arial" panose="020B0604020202020204" pitchFamily="34" charset="0"/>
              </a:rPr>
              <a:t>条）</a:t>
            </a:r>
            <a:endParaRPr lang="ja-JP" altLang="en-US" sz="2400" b="1" i="0" dirty="0">
              <a:solidFill>
                <a:srgbClr val="000000"/>
              </a:solidFill>
              <a:effectLst/>
              <a:latin typeface="Arial" panose="020B0604020202020204" pitchFamily="34" charset="0"/>
            </a:endParaRPr>
          </a:p>
        </p:txBody>
      </p:sp>
      <p:sp>
        <p:nvSpPr>
          <p:cNvPr id="5" name="正方形/長方形 4"/>
          <p:cNvSpPr/>
          <p:nvPr/>
        </p:nvSpPr>
        <p:spPr>
          <a:xfrm>
            <a:off x="603115" y="2599521"/>
            <a:ext cx="11561178" cy="3139321"/>
          </a:xfrm>
          <a:prstGeom prst="rect">
            <a:avLst/>
          </a:prstGeom>
        </p:spPr>
        <p:txBody>
          <a:bodyPr wrap="none">
            <a:spAutoFit/>
          </a:bodyPr>
          <a:lstStyle/>
          <a:p>
            <a:endParaRPr lang="en-US" altLang="ja-JP" dirty="0">
              <a:solidFill>
                <a:srgbClr val="444444"/>
              </a:solidFill>
              <a:latin typeface="Arial" panose="020B0604020202020204" pitchFamily="34" charset="0"/>
            </a:endParaRPr>
          </a:p>
          <a:p>
            <a:r>
              <a:rPr lang="ja-JP" altLang="en-US" dirty="0" smtClean="0"/>
              <a:t> </a:t>
            </a:r>
            <a:r>
              <a:rPr lang="ja-JP" altLang="en-US" b="1" dirty="0" smtClean="0"/>
              <a:t>前文書き出し：</a:t>
            </a:r>
            <a:r>
              <a:rPr lang="ja-JP" altLang="en-US" dirty="0" smtClean="0"/>
              <a:t>　</a:t>
            </a:r>
            <a:endParaRPr lang="en-US" altLang="ja-JP" dirty="0" smtClean="0"/>
          </a:p>
          <a:p>
            <a:r>
              <a:rPr lang="ja-JP" altLang="en-US" dirty="0"/>
              <a:t>　 </a:t>
            </a:r>
            <a:r>
              <a:rPr lang="ja-JP" altLang="en-US" b="1" dirty="0" smtClean="0">
                <a:solidFill>
                  <a:srgbClr val="0066FF"/>
                </a:solidFill>
              </a:rPr>
              <a:t>締約</a:t>
            </a:r>
            <a:r>
              <a:rPr lang="ja-JP" altLang="en-US" b="1" dirty="0">
                <a:solidFill>
                  <a:srgbClr val="0066FF"/>
                </a:solidFill>
              </a:rPr>
              <a:t>国は</a:t>
            </a:r>
            <a:r>
              <a:rPr lang="ja-JP" altLang="en-US" b="1" dirty="0" smtClean="0">
                <a:solidFill>
                  <a:srgbClr val="0066FF"/>
                </a:solidFill>
              </a:rPr>
              <a:t>、その</a:t>
            </a:r>
            <a:r>
              <a:rPr lang="ja-JP" altLang="en-US" b="1" dirty="0">
                <a:solidFill>
                  <a:srgbClr val="0066FF"/>
                </a:solidFill>
              </a:rPr>
              <a:t>国民を相互に結び付けてきた歴史的、地理的及び文化的な現存するきずなを認識し</a:t>
            </a:r>
            <a:r>
              <a:rPr lang="ja-JP" altLang="en-US" b="1" dirty="0" smtClean="0">
                <a:solidFill>
                  <a:srgbClr val="0066FF"/>
                </a:solidFill>
              </a:rPr>
              <a:t>、</a:t>
            </a:r>
            <a:endParaRPr lang="en-US" altLang="ja-JP" b="1" dirty="0" smtClean="0">
              <a:solidFill>
                <a:srgbClr val="0066FF"/>
              </a:solidFill>
            </a:endParaRPr>
          </a:p>
          <a:p>
            <a:r>
              <a:rPr lang="ja-JP" altLang="en-US" b="1" dirty="0" smtClean="0">
                <a:solidFill>
                  <a:srgbClr val="0066FF"/>
                </a:solidFill>
              </a:rPr>
              <a:t>　 </a:t>
            </a:r>
            <a:r>
              <a:rPr lang="ja-JP" altLang="en-US" b="1" dirty="0">
                <a:solidFill>
                  <a:srgbClr val="0066FF"/>
                </a:solidFill>
              </a:rPr>
              <a:t>正義及び法の支配を永続的に尊重すること並びに相互の関係における地域の</a:t>
            </a:r>
            <a:r>
              <a:rPr lang="ja-JP" altLang="en-US" b="1" dirty="0" smtClean="0">
                <a:solidFill>
                  <a:srgbClr val="0066FF"/>
                </a:solidFill>
              </a:rPr>
              <a:t>強靭</a:t>
            </a:r>
            <a:r>
              <a:rPr lang="ja-JP" altLang="en-US" b="1" dirty="0" err="1" smtClean="0">
                <a:solidFill>
                  <a:srgbClr val="0066FF"/>
                </a:solidFill>
              </a:rPr>
              <a:t>じん</a:t>
            </a:r>
            <a:r>
              <a:rPr lang="ja-JP" altLang="en-US" b="1" dirty="0" smtClean="0">
                <a:solidFill>
                  <a:srgbClr val="0066FF"/>
                </a:solidFill>
              </a:rPr>
              <a:t>性</a:t>
            </a:r>
            <a:r>
              <a:rPr lang="ja-JP" altLang="en-US" b="1" dirty="0">
                <a:solidFill>
                  <a:srgbClr val="0066FF"/>
                </a:solidFill>
              </a:rPr>
              <a:t>を高めることに</a:t>
            </a:r>
            <a:r>
              <a:rPr lang="ja-JP" altLang="en-US" b="1" dirty="0" smtClean="0">
                <a:solidFill>
                  <a:srgbClr val="0066FF"/>
                </a:solidFill>
              </a:rPr>
              <a:t>より</a:t>
            </a:r>
            <a:endParaRPr lang="en-US" altLang="ja-JP" b="1" dirty="0" smtClean="0">
              <a:solidFill>
                <a:srgbClr val="0066FF"/>
              </a:solidFill>
            </a:endParaRPr>
          </a:p>
          <a:p>
            <a:r>
              <a:rPr lang="en-US" altLang="ja-JP" b="1" dirty="0">
                <a:solidFill>
                  <a:srgbClr val="0066FF"/>
                </a:solidFill>
              </a:rPr>
              <a:t> </a:t>
            </a:r>
            <a:r>
              <a:rPr lang="en-US" altLang="ja-JP" b="1" dirty="0" smtClean="0">
                <a:solidFill>
                  <a:srgbClr val="0066FF"/>
                </a:solidFill>
              </a:rPr>
              <a:t>   </a:t>
            </a:r>
            <a:r>
              <a:rPr lang="ja-JP" altLang="en-US" b="1" dirty="0" smtClean="0">
                <a:solidFill>
                  <a:srgbClr val="0066FF"/>
                </a:solidFill>
              </a:rPr>
              <a:t>地域</a:t>
            </a:r>
            <a:r>
              <a:rPr lang="ja-JP" altLang="en-US" b="1" dirty="0">
                <a:solidFill>
                  <a:srgbClr val="0066FF"/>
                </a:solidFill>
              </a:rPr>
              <a:t>の平和及び安定を促進することを希望</a:t>
            </a:r>
            <a:r>
              <a:rPr lang="ja-JP" altLang="en-US" b="1" dirty="0" smtClean="0">
                <a:solidFill>
                  <a:srgbClr val="0066FF"/>
                </a:solidFill>
              </a:rPr>
              <a:t>し</a:t>
            </a:r>
            <a:r>
              <a:rPr lang="ja-JP" altLang="en-US" b="1" dirty="0">
                <a:solidFill>
                  <a:srgbClr val="0066FF"/>
                </a:solidFill>
              </a:rPr>
              <a:t>、</a:t>
            </a:r>
            <a:endParaRPr lang="en-US" altLang="ja-JP" b="1" dirty="0" smtClean="0">
              <a:solidFill>
                <a:srgbClr val="0066FF"/>
              </a:solidFill>
            </a:endParaRPr>
          </a:p>
          <a:p>
            <a:r>
              <a:rPr lang="ja-JP" altLang="en-US" dirty="0" smtClean="0"/>
              <a:t> </a:t>
            </a:r>
            <a:endParaRPr lang="en-US" altLang="ja-JP" dirty="0">
              <a:solidFill>
                <a:srgbClr val="444444"/>
              </a:solidFill>
              <a:latin typeface="Arial" panose="020B0604020202020204" pitchFamily="34" charset="0"/>
            </a:endParaRPr>
          </a:p>
          <a:p>
            <a:r>
              <a:rPr lang="ja-JP" altLang="en-US" b="1" dirty="0" smtClean="0">
                <a:solidFill>
                  <a:srgbClr val="00B050"/>
                </a:solidFill>
                <a:latin typeface="Arial" panose="020B0604020202020204" pitchFamily="34" charset="0"/>
              </a:rPr>
              <a:t> </a:t>
            </a:r>
            <a:r>
              <a:rPr lang="ja-JP" altLang="en-US" b="1" dirty="0" smtClean="0">
                <a:latin typeface="Arial" panose="020B0604020202020204" pitchFamily="34" charset="0"/>
              </a:rPr>
              <a:t>紛争の平和的解決</a:t>
            </a:r>
            <a:endParaRPr lang="en-US" altLang="ja-JP" b="1" dirty="0" smtClean="0">
              <a:latin typeface="Arial" panose="020B0604020202020204" pitchFamily="34" charset="0"/>
            </a:endParaRPr>
          </a:p>
          <a:p>
            <a:r>
              <a:rPr lang="ja-JP" altLang="en-US" b="1" dirty="0" smtClean="0">
                <a:solidFill>
                  <a:srgbClr val="00B050"/>
                </a:solidFill>
                <a:latin typeface="Arial" panose="020B0604020202020204" pitchFamily="34" charset="0"/>
              </a:rPr>
              <a:t>　　</a:t>
            </a:r>
            <a:r>
              <a:rPr lang="en-US" altLang="ja-JP" b="1" dirty="0" smtClean="0">
                <a:solidFill>
                  <a:srgbClr val="FF0000"/>
                </a:solidFill>
                <a:latin typeface="Arial" panose="020B0604020202020204" pitchFamily="34" charset="0"/>
              </a:rPr>
              <a:t>13</a:t>
            </a:r>
            <a:r>
              <a:rPr lang="ja-JP" altLang="en-US" b="1" dirty="0" smtClean="0">
                <a:solidFill>
                  <a:srgbClr val="FF0000"/>
                </a:solidFill>
                <a:latin typeface="Arial" panose="020B0604020202020204" pitchFamily="34" charset="0"/>
              </a:rPr>
              <a:t>条　</a:t>
            </a:r>
            <a:r>
              <a:rPr lang="ja-JP" altLang="en-US" b="1" dirty="0">
                <a:solidFill>
                  <a:srgbClr val="FF0000"/>
                </a:solidFill>
              </a:rPr>
              <a:t>締約国は、紛争が発生することを防ぐための決意及び誠意を有するものとする</a:t>
            </a:r>
            <a:r>
              <a:rPr lang="ja-JP" altLang="en-US" b="1" dirty="0" smtClean="0">
                <a:solidFill>
                  <a:srgbClr val="FF0000"/>
                </a:solidFill>
              </a:rPr>
              <a:t>。</a:t>
            </a:r>
            <a:endParaRPr lang="en-US" altLang="ja-JP" b="1" dirty="0" smtClean="0">
              <a:solidFill>
                <a:srgbClr val="FF0000"/>
              </a:solidFill>
            </a:endParaRPr>
          </a:p>
          <a:p>
            <a:r>
              <a:rPr lang="ja-JP" altLang="en-US" b="1" dirty="0" smtClean="0">
                <a:solidFill>
                  <a:srgbClr val="FF0000"/>
                </a:solidFill>
              </a:rPr>
              <a:t>　　締約</a:t>
            </a:r>
            <a:r>
              <a:rPr lang="ja-JP" altLang="en-US" b="1" dirty="0">
                <a:solidFill>
                  <a:srgbClr val="FF0000"/>
                </a:solidFill>
              </a:rPr>
              <a:t>国は、自国に直接</a:t>
            </a:r>
            <a:r>
              <a:rPr lang="ja-JP" altLang="en-US" b="1" dirty="0" smtClean="0">
                <a:solidFill>
                  <a:srgbClr val="FF0000"/>
                </a:solidFill>
              </a:rPr>
              <a:t>影響</a:t>
            </a:r>
            <a:r>
              <a:rPr lang="ja-JP" altLang="en-US" b="1" dirty="0">
                <a:solidFill>
                  <a:srgbClr val="FF0000"/>
                </a:solidFill>
              </a:rPr>
              <a:t>する問題についての紛争</a:t>
            </a:r>
            <a:r>
              <a:rPr lang="ja-JP" altLang="en-US" b="1" dirty="0" smtClean="0">
                <a:solidFill>
                  <a:srgbClr val="FF0000"/>
                </a:solidFill>
              </a:rPr>
              <a:t>、</a:t>
            </a:r>
            <a:endParaRPr lang="en-US" altLang="ja-JP" b="1" dirty="0" smtClean="0">
              <a:solidFill>
                <a:srgbClr val="FF0000"/>
              </a:solidFill>
            </a:endParaRPr>
          </a:p>
          <a:p>
            <a:r>
              <a:rPr lang="ja-JP" altLang="en-US" b="1" dirty="0" smtClean="0">
                <a:solidFill>
                  <a:srgbClr val="FF0000"/>
                </a:solidFill>
              </a:rPr>
              <a:t>　　特</a:t>
            </a:r>
            <a:r>
              <a:rPr lang="ja-JP" altLang="en-US" b="1" dirty="0">
                <a:solidFill>
                  <a:srgbClr val="FF0000"/>
                </a:solidFill>
              </a:rPr>
              <a:t>に地域の平和及び調和を害するおそれのある紛争が生じた場合には</a:t>
            </a:r>
            <a:r>
              <a:rPr lang="ja-JP" altLang="en-US" b="1" dirty="0" smtClean="0">
                <a:solidFill>
                  <a:srgbClr val="FF0000"/>
                </a:solidFill>
              </a:rPr>
              <a:t>、</a:t>
            </a:r>
            <a:endParaRPr lang="en-US" altLang="ja-JP" b="1" dirty="0" smtClean="0">
              <a:solidFill>
                <a:srgbClr val="FF0000"/>
              </a:solidFill>
            </a:endParaRPr>
          </a:p>
          <a:p>
            <a:r>
              <a:rPr lang="ja-JP" altLang="en-US" b="1" dirty="0" smtClean="0">
                <a:solidFill>
                  <a:srgbClr val="FF0000"/>
                </a:solidFill>
              </a:rPr>
              <a:t>　　武力による</a:t>
            </a:r>
            <a:r>
              <a:rPr lang="ja-JP" altLang="en-US" b="1" dirty="0">
                <a:solidFill>
                  <a:srgbClr val="FF0000"/>
                </a:solidFill>
              </a:rPr>
              <a:t>威嚇又は武力の行使を慎み、常に締約国間で友好的な交渉を通じてその紛争を解決する。</a:t>
            </a:r>
            <a:r>
              <a:rPr lang="ja-JP" altLang="en-US" b="1" dirty="0">
                <a:solidFill>
                  <a:srgbClr val="FF0000"/>
                </a:solidFill>
                <a:latin typeface="Arial" panose="020B0604020202020204" pitchFamily="34" charset="0"/>
              </a:rPr>
              <a:t>　</a:t>
            </a:r>
            <a:r>
              <a:rPr lang="ja-JP" altLang="en-US" b="1" dirty="0" smtClean="0">
                <a:solidFill>
                  <a:srgbClr val="FF0000"/>
                </a:solidFill>
                <a:latin typeface="Arial" panose="020B0604020202020204" pitchFamily="34" charset="0"/>
              </a:rPr>
              <a:t> </a:t>
            </a:r>
            <a:endParaRPr lang="ja-JP" altLang="en-US" b="1" dirty="0">
              <a:solidFill>
                <a:srgbClr val="FF0000"/>
              </a:solidFill>
            </a:endParaRPr>
          </a:p>
        </p:txBody>
      </p:sp>
      <p:sp>
        <p:nvSpPr>
          <p:cNvPr id="6" name="正方形/長方形 5"/>
          <p:cNvSpPr/>
          <p:nvPr/>
        </p:nvSpPr>
        <p:spPr>
          <a:xfrm>
            <a:off x="2003765" y="6061772"/>
            <a:ext cx="8058616" cy="400110"/>
          </a:xfrm>
          <a:prstGeom prst="rect">
            <a:avLst/>
          </a:prstGeom>
        </p:spPr>
        <p:txBody>
          <a:bodyPr wrap="none">
            <a:spAutoFit/>
          </a:bodyPr>
          <a:lstStyle/>
          <a:p>
            <a:r>
              <a:rPr lang="ja-JP" altLang="en-US" sz="2000" b="1" dirty="0" smtClean="0"/>
              <a:t>サウジアラビア、スペイン、パナマ、メキシコが</a:t>
            </a:r>
            <a:r>
              <a:rPr lang="ja-JP" altLang="en-US" sz="2000" b="1" dirty="0"/>
              <a:t>加入</a:t>
            </a:r>
            <a:r>
              <a:rPr lang="ja-JP" altLang="en-US" sz="2000" b="1" dirty="0" smtClean="0"/>
              <a:t>申請 </a:t>
            </a:r>
            <a:r>
              <a:rPr lang="en-US" altLang="ja-JP" sz="2000" b="1" dirty="0" smtClean="0"/>
              <a:t>(2023</a:t>
            </a:r>
            <a:r>
              <a:rPr lang="ja-JP" altLang="en-US" sz="2000" b="1" dirty="0" smtClean="0"/>
              <a:t>年</a:t>
            </a:r>
            <a:r>
              <a:rPr lang="en-US" altLang="ja-JP" sz="2000" b="1" dirty="0" smtClean="0"/>
              <a:t>)</a:t>
            </a:r>
            <a:endParaRPr lang="en-US" altLang="ja-JP" sz="2000" b="1" dirty="0"/>
          </a:p>
        </p:txBody>
      </p:sp>
      <p:sp>
        <p:nvSpPr>
          <p:cNvPr id="2" name="正方形/長方形 1"/>
          <p:cNvSpPr/>
          <p:nvPr/>
        </p:nvSpPr>
        <p:spPr>
          <a:xfrm>
            <a:off x="1329387" y="2088977"/>
            <a:ext cx="10081158" cy="646331"/>
          </a:xfrm>
          <a:prstGeom prst="rect">
            <a:avLst/>
          </a:prstGeom>
        </p:spPr>
        <p:txBody>
          <a:bodyPr wrap="square">
            <a:spAutoFit/>
          </a:bodyPr>
          <a:lstStyle/>
          <a:p>
            <a:r>
              <a:rPr lang="en-US" altLang="ja-JP" b="1" dirty="0" smtClean="0">
                <a:solidFill>
                  <a:srgbClr val="0066FF"/>
                </a:solidFill>
                <a:latin typeface="Arial" panose="020B0604020202020204" pitchFamily="34" charset="0"/>
              </a:rPr>
              <a:t>1987</a:t>
            </a:r>
            <a:r>
              <a:rPr lang="ja-JP" altLang="en-US" b="1" dirty="0" smtClean="0">
                <a:solidFill>
                  <a:srgbClr val="0066FF"/>
                </a:solidFill>
                <a:latin typeface="Arial" panose="020B0604020202020204" pitchFamily="34" charset="0"/>
              </a:rPr>
              <a:t>年から　アセアン以外の国家も加盟できる</a:t>
            </a:r>
            <a:r>
              <a:rPr lang="en-US" altLang="ja-JP" b="1" dirty="0" smtClean="0">
                <a:solidFill>
                  <a:srgbClr val="0066FF"/>
                </a:solidFill>
                <a:latin typeface="Arial" panose="020B0604020202020204" pitchFamily="34" charset="0"/>
              </a:rPr>
              <a:t>.</a:t>
            </a:r>
            <a:r>
              <a:rPr lang="ja-JP" altLang="en-US" b="1" dirty="0" smtClean="0">
                <a:solidFill>
                  <a:srgbClr val="0066FF"/>
                </a:solidFill>
                <a:latin typeface="Arial" panose="020B0604020202020204" pitchFamily="34" charset="0"/>
              </a:rPr>
              <a:t>　　</a:t>
            </a:r>
            <a:r>
              <a:rPr lang="en-US" altLang="ja-JP" b="1" dirty="0" smtClean="0">
                <a:solidFill>
                  <a:srgbClr val="0066FF"/>
                </a:solidFill>
                <a:latin typeface="Arial" panose="020B0604020202020204" pitchFamily="34" charset="0"/>
              </a:rPr>
              <a:t>2012</a:t>
            </a:r>
            <a:r>
              <a:rPr lang="ja-JP" altLang="en-US" b="1" dirty="0" smtClean="0">
                <a:solidFill>
                  <a:srgbClr val="0066FF"/>
                </a:solidFill>
                <a:latin typeface="Arial" panose="020B0604020202020204" pitchFamily="34" charset="0"/>
              </a:rPr>
              <a:t>年から</a:t>
            </a:r>
            <a:r>
              <a:rPr lang="en-US" altLang="ja-JP" b="1" dirty="0" smtClean="0">
                <a:solidFill>
                  <a:srgbClr val="0066FF"/>
                </a:solidFill>
                <a:latin typeface="Arial" panose="020B0604020202020204" pitchFamily="34" charset="0"/>
              </a:rPr>
              <a:t>EU</a:t>
            </a:r>
            <a:r>
              <a:rPr lang="ja-JP" altLang="en-US" b="1" dirty="0" err="1" smtClean="0">
                <a:solidFill>
                  <a:srgbClr val="0066FF"/>
                </a:solidFill>
                <a:latin typeface="Arial" panose="020B0604020202020204" pitchFamily="34" charset="0"/>
              </a:rPr>
              <a:t>のような</a:t>
            </a:r>
            <a:r>
              <a:rPr lang="ja-JP" altLang="en-US" b="1" dirty="0" smtClean="0">
                <a:solidFill>
                  <a:srgbClr val="0066FF"/>
                </a:solidFill>
                <a:latin typeface="Arial" panose="020B0604020202020204" pitchFamily="34" charset="0"/>
              </a:rPr>
              <a:t>機構も加盟できる</a:t>
            </a:r>
            <a:r>
              <a:rPr lang="en-US" altLang="ja-JP" b="1" dirty="0" smtClean="0">
                <a:solidFill>
                  <a:srgbClr val="0066FF"/>
                </a:solidFill>
                <a:latin typeface="Arial" panose="020B0604020202020204" pitchFamily="34" charset="0"/>
              </a:rPr>
              <a:t>.</a:t>
            </a:r>
          </a:p>
          <a:p>
            <a:r>
              <a:rPr lang="ja-JP" altLang="en-US" b="1" dirty="0" smtClean="0">
                <a:solidFill>
                  <a:srgbClr val="0066FF"/>
                </a:solidFill>
                <a:latin typeface="Arial" panose="020B0604020202020204" pitchFamily="34" charset="0"/>
              </a:rPr>
              <a:t>中国、インド加盟 </a:t>
            </a:r>
            <a:r>
              <a:rPr lang="en-US" altLang="ja-JP" b="1" dirty="0" smtClean="0">
                <a:solidFill>
                  <a:srgbClr val="0066FF"/>
                </a:solidFill>
                <a:latin typeface="Arial" panose="020B0604020202020204" pitchFamily="34" charset="0"/>
              </a:rPr>
              <a:t>(2003</a:t>
            </a:r>
            <a:r>
              <a:rPr lang="ja-JP" altLang="en-US" b="1" dirty="0" smtClean="0">
                <a:solidFill>
                  <a:srgbClr val="0066FF"/>
                </a:solidFill>
                <a:latin typeface="Arial" panose="020B0604020202020204" pitchFamily="34" charset="0"/>
              </a:rPr>
              <a:t>年</a:t>
            </a:r>
            <a:r>
              <a:rPr lang="en-US" altLang="ja-JP" b="1" dirty="0" smtClean="0">
                <a:solidFill>
                  <a:srgbClr val="0066FF"/>
                </a:solidFill>
                <a:latin typeface="Arial" panose="020B0604020202020204" pitchFamily="34" charset="0"/>
              </a:rPr>
              <a:t>)</a:t>
            </a:r>
            <a:r>
              <a:rPr lang="ja-JP" altLang="en-US" b="1" dirty="0" smtClean="0">
                <a:solidFill>
                  <a:srgbClr val="0066FF"/>
                </a:solidFill>
                <a:latin typeface="Arial" panose="020B0604020202020204" pitchFamily="34" charset="0"/>
              </a:rPr>
              <a:t>　日本、韓国、ロシア加盟 </a:t>
            </a:r>
            <a:r>
              <a:rPr lang="en-US" altLang="ja-JP" b="1" dirty="0" smtClean="0">
                <a:solidFill>
                  <a:srgbClr val="0066FF"/>
                </a:solidFill>
                <a:latin typeface="Arial" panose="020B0604020202020204" pitchFamily="34" charset="0"/>
              </a:rPr>
              <a:t>(2004</a:t>
            </a:r>
            <a:r>
              <a:rPr lang="en-US" altLang="ja-JP" b="1" dirty="0">
                <a:solidFill>
                  <a:srgbClr val="0066FF"/>
                </a:solidFill>
                <a:latin typeface="Arial" panose="020B0604020202020204" pitchFamily="34" charset="0"/>
              </a:rPr>
              <a:t>)</a:t>
            </a:r>
            <a:endParaRPr lang="ja-JP" altLang="en-US" dirty="0"/>
          </a:p>
        </p:txBody>
      </p:sp>
      <p:sp>
        <p:nvSpPr>
          <p:cNvPr id="3" name="正方形/長方形 2"/>
          <p:cNvSpPr/>
          <p:nvPr/>
        </p:nvSpPr>
        <p:spPr>
          <a:xfrm>
            <a:off x="1790587" y="1243391"/>
            <a:ext cx="9186233" cy="461665"/>
          </a:xfrm>
          <a:prstGeom prst="rect">
            <a:avLst/>
          </a:prstGeom>
        </p:spPr>
        <p:txBody>
          <a:bodyPr wrap="square">
            <a:spAutoFit/>
          </a:bodyPr>
          <a:lstStyle/>
          <a:p>
            <a:r>
              <a:rPr lang="en-US" altLang="ja-JP" sz="2400" b="1" dirty="0" smtClean="0">
                <a:solidFill>
                  <a:srgbClr val="FF0000"/>
                </a:solidFill>
                <a:latin typeface="Arial" panose="020B0604020202020204" pitchFamily="34" charset="0"/>
              </a:rPr>
              <a:t>TAC</a:t>
            </a:r>
            <a:r>
              <a:rPr lang="ja-JP" altLang="en-US" sz="2400" b="1" dirty="0" smtClean="0">
                <a:solidFill>
                  <a:srgbClr val="FF0000"/>
                </a:solidFill>
                <a:latin typeface="Arial" panose="020B0604020202020204" pitchFamily="34" charset="0"/>
              </a:rPr>
              <a:t>（</a:t>
            </a:r>
            <a:r>
              <a:rPr lang="en-US" altLang="ja-JP" sz="2400" b="1" dirty="0">
                <a:solidFill>
                  <a:srgbClr val="FF0000"/>
                </a:solidFill>
                <a:latin typeface="Arial" panose="020B0604020202020204" pitchFamily="34" charset="0"/>
              </a:rPr>
              <a:t>Treaty of Amity and Cooperation in Southeast Asia</a:t>
            </a:r>
            <a:r>
              <a:rPr lang="ja-JP" altLang="en-US" sz="2400" b="1" dirty="0">
                <a:solidFill>
                  <a:srgbClr val="FF0000"/>
                </a:solidFill>
                <a:latin typeface="Arial" panose="020B0604020202020204" pitchFamily="34" charset="0"/>
              </a:rPr>
              <a:t>）</a:t>
            </a:r>
            <a:endParaRPr lang="en-US" altLang="ja-JP" sz="24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770152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789578" y="5124805"/>
            <a:ext cx="1788269" cy="42242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415702" y="4118314"/>
            <a:ext cx="7866435" cy="884094"/>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415702" y="250689"/>
            <a:ext cx="6747753" cy="1128408"/>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629710" y="502651"/>
            <a:ext cx="6533745" cy="830997"/>
          </a:xfrm>
          <a:prstGeom prst="rect">
            <a:avLst/>
          </a:prstGeom>
        </p:spPr>
        <p:txBody>
          <a:bodyPr wrap="square">
            <a:spAutoFit/>
          </a:bodyPr>
          <a:lstStyle/>
          <a:p>
            <a:r>
              <a:rPr lang="ja-JP" altLang="en-US" sz="2400" b="1" dirty="0" smtClean="0">
                <a:latin typeface="HGP明朝B" panose="02020800000000000000" pitchFamily="18" charset="-128"/>
                <a:ea typeface="HGP明朝B" panose="02020800000000000000" pitchFamily="18" charset="-128"/>
              </a:rPr>
              <a:t>アセアン地域フォ－ラム　（</a:t>
            </a:r>
            <a:r>
              <a:rPr lang="en-US" altLang="ja-JP" sz="2400" b="1" dirty="0" smtClean="0">
                <a:latin typeface="HGP明朝B" panose="02020800000000000000" pitchFamily="18" charset="-128"/>
                <a:ea typeface="HGP明朝B" panose="02020800000000000000" pitchFamily="18" charset="-128"/>
              </a:rPr>
              <a:t>ARF</a:t>
            </a:r>
            <a:r>
              <a:rPr lang="ja-JP" altLang="en-US" sz="2400" b="1" dirty="0" smtClean="0">
                <a:latin typeface="HGP明朝B" panose="02020800000000000000" pitchFamily="18" charset="-128"/>
                <a:ea typeface="HGP明朝B" panose="02020800000000000000" pitchFamily="18" charset="-128"/>
              </a:rPr>
              <a:t>）　　</a:t>
            </a:r>
            <a:r>
              <a:rPr lang="en-US" altLang="ja-JP" sz="2400" b="1" dirty="0" smtClean="0">
                <a:latin typeface="HGP明朝B" panose="02020800000000000000" pitchFamily="18" charset="-128"/>
                <a:ea typeface="HGP明朝B" panose="02020800000000000000" pitchFamily="18" charset="-128"/>
              </a:rPr>
              <a:t>1994</a:t>
            </a:r>
            <a:r>
              <a:rPr lang="ja-JP" altLang="en-US" sz="2400" b="1" dirty="0" smtClean="0">
                <a:latin typeface="HGP明朝B" panose="02020800000000000000" pitchFamily="18" charset="-128"/>
                <a:ea typeface="HGP明朝B" panose="02020800000000000000" pitchFamily="18" charset="-128"/>
              </a:rPr>
              <a:t>年発足</a:t>
            </a:r>
            <a:endParaRPr lang="en-US" altLang="ja-JP" sz="2400" b="1" dirty="0" smtClean="0">
              <a:latin typeface="HGP明朝B" panose="02020800000000000000" pitchFamily="18" charset="-128"/>
              <a:ea typeface="HGP明朝B" panose="02020800000000000000" pitchFamily="18" charset="-128"/>
            </a:endParaRPr>
          </a:p>
          <a:p>
            <a:r>
              <a:rPr lang="ja-JP" altLang="en-US" sz="2400" b="1" dirty="0">
                <a:latin typeface="HGP明朝B" panose="02020800000000000000" pitchFamily="18" charset="-128"/>
                <a:ea typeface="HGP明朝B" panose="02020800000000000000" pitchFamily="18" charset="-128"/>
              </a:rPr>
              <a:t>　</a:t>
            </a:r>
            <a:r>
              <a:rPr lang="ja-JP" altLang="en-US" sz="2400" b="1" dirty="0" smtClean="0">
                <a:latin typeface="HGP明朝B" panose="02020800000000000000" pitchFamily="18" charset="-128"/>
                <a:ea typeface="HGP明朝B" panose="02020800000000000000" pitchFamily="18" charset="-128"/>
              </a:rPr>
              <a:t>　　　　　　　    </a:t>
            </a:r>
            <a:r>
              <a:rPr lang="en-US" altLang="ja-JP" sz="2400" b="1" dirty="0" smtClean="0">
                <a:latin typeface="HGP明朝B" panose="02020800000000000000" pitchFamily="18" charset="-128"/>
                <a:ea typeface="HGP明朝B" panose="02020800000000000000" pitchFamily="18" charset="-128"/>
              </a:rPr>
              <a:t>27</a:t>
            </a:r>
            <a:r>
              <a:rPr lang="ja-JP" altLang="en-US" sz="2400" b="1" dirty="0" smtClean="0">
                <a:latin typeface="HGP明朝B" panose="02020800000000000000" pitchFamily="18" charset="-128"/>
                <a:ea typeface="HGP明朝B" panose="02020800000000000000" pitchFamily="18" charset="-128"/>
              </a:rPr>
              <a:t>か国</a:t>
            </a:r>
            <a:endParaRPr lang="ja-JP" altLang="en-US" sz="2400" b="1" dirty="0">
              <a:latin typeface="HGP明朝B" panose="02020800000000000000" pitchFamily="18" charset="-128"/>
              <a:ea typeface="HGP明朝B" panose="02020800000000000000" pitchFamily="18" charset="-128"/>
            </a:endParaRPr>
          </a:p>
        </p:txBody>
      </p:sp>
      <p:sp>
        <p:nvSpPr>
          <p:cNvPr id="5" name="正方形/長方形 4"/>
          <p:cNvSpPr/>
          <p:nvPr/>
        </p:nvSpPr>
        <p:spPr>
          <a:xfrm>
            <a:off x="2415702" y="2612516"/>
            <a:ext cx="8070716" cy="1015663"/>
          </a:xfrm>
          <a:prstGeom prst="rect">
            <a:avLst/>
          </a:prstGeom>
        </p:spPr>
        <p:txBody>
          <a:bodyPr wrap="square">
            <a:spAutoFit/>
          </a:bodyPr>
          <a:lstStyle/>
          <a:p>
            <a:r>
              <a:rPr lang="ja-JP" altLang="en-US" sz="2000" b="1" dirty="0" smtClean="0">
                <a:solidFill>
                  <a:srgbClr val="0066FF"/>
                </a:solidFill>
              </a:rPr>
              <a:t>信頼醸成</a:t>
            </a:r>
            <a:endParaRPr lang="en-US" altLang="ja-JP" sz="2000" b="1" dirty="0" smtClean="0">
              <a:solidFill>
                <a:srgbClr val="0066FF"/>
              </a:solidFill>
            </a:endParaRPr>
          </a:p>
          <a:p>
            <a:r>
              <a:rPr lang="ja-JP" altLang="en-US" sz="2000" b="1" dirty="0" smtClean="0">
                <a:solidFill>
                  <a:srgbClr val="0066FF"/>
                </a:solidFill>
              </a:rPr>
              <a:t>予防</a:t>
            </a:r>
            <a:r>
              <a:rPr lang="ja-JP" altLang="en-US" sz="2000" b="1" dirty="0">
                <a:solidFill>
                  <a:srgbClr val="0066FF"/>
                </a:solidFill>
              </a:rPr>
              <a:t>外交　</a:t>
            </a:r>
            <a:r>
              <a:rPr lang="ja-JP" altLang="en-US" sz="2000" b="1" dirty="0"/>
              <a:t>アメリカの先制攻撃戦略を「侵略肯定論」として批判</a:t>
            </a:r>
          </a:p>
          <a:p>
            <a:r>
              <a:rPr lang="ja-JP" altLang="en-US" sz="2000" b="1" dirty="0" smtClean="0">
                <a:solidFill>
                  <a:srgbClr val="0066FF"/>
                </a:solidFill>
              </a:rPr>
              <a:t>紛争解決　</a:t>
            </a:r>
            <a:r>
              <a:rPr lang="ja-JP" altLang="en-US" sz="2000" b="1" dirty="0" smtClean="0"/>
              <a:t>今後の課題</a:t>
            </a:r>
            <a:r>
              <a:rPr lang="ja-JP" altLang="en-US" sz="2000" b="1" dirty="0">
                <a:solidFill>
                  <a:srgbClr val="0066FF"/>
                </a:solidFill>
              </a:rPr>
              <a:t>　</a:t>
            </a:r>
          </a:p>
        </p:txBody>
      </p:sp>
      <p:sp>
        <p:nvSpPr>
          <p:cNvPr id="6" name="正方形/長方形 5"/>
          <p:cNvSpPr/>
          <p:nvPr/>
        </p:nvSpPr>
        <p:spPr>
          <a:xfrm>
            <a:off x="2847302" y="1544472"/>
            <a:ext cx="6990945" cy="954107"/>
          </a:xfrm>
          <a:prstGeom prst="rect">
            <a:avLst/>
          </a:prstGeom>
        </p:spPr>
        <p:txBody>
          <a:bodyPr wrap="square">
            <a:spAutoFit/>
          </a:bodyPr>
          <a:lstStyle/>
          <a:p>
            <a:r>
              <a:rPr lang="ja-JP" altLang="en-US" sz="2000" b="1" dirty="0" smtClean="0">
                <a:solidFill>
                  <a:srgbClr val="FF0000"/>
                </a:solidFill>
              </a:rPr>
              <a:t>北朝鮮が参加する数少ない国際組織</a:t>
            </a:r>
            <a:endParaRPr lang="en-US" altLang="ja-JP" sz="2000" b="1" dirty="0" smtClean="0">
              <a:solidFill>
                <a:srgbClr val="FF0000"/>
              </a:solidFill>
            </a:endParaRPr>
          </a:p>
          <a:p>
            <a:endParaRPr lang="en-US" altLang="ja-JP" dirty="0"/>
          </a:p>
          <a:p>
            <a:r>
              <a:rPr lang="ja-JP" altLang="en-US" b="1" dirty="0" smtClean="0"/>
              <a:t>アジア太平洋地域の政治・安全保障問題の建設的な対話と協議</a:t>
            </a:r>
            <a:endParaRPr lang="ja-JP" altLang="en-US" b="1" dirty="0"/>
          </a:p>
        </p:txBody>
      </p:sp>
      <p:sp>
        <p:nvSpPr>
          <p:cNvPr id="3" name="正方形/長方形 2"/>
          <p:cNvSpPr/>
          <p:nvPr/>
        </p:nvSpPr>
        <p:spPr>
          <a:xfrm>
            <a:off x="2847302" y="4172208"/>
            <a:ext cx="7273145" cy="830997"/>
          </a:xfrm>
          <a:prstGeom prst="rect">
            <a:avLst/>
          </a:prstGeom>
        </p:spPr>
        <p:txBody>
          <a:bodyPr wrap="none">
            <a:spAutoFit/>
          </a:bodyPr>
          <a:lstStyle/>
          <a:p>
            <a:r>
              <a:rPr lang="ja-JP" altLang="en-US" sz="2400" b="1" dirty="0" smtClean="0"/>
              <a:t>南シナ海行動宣言 </a:t>
            </a:r>
            <a:r>
              <a:rPr lang="en-US" altLang="ja-JP" sz="2400" b="1" dirty="0" smtClean="0"/>
              <a:t>(DOC</a:t>
            </a:r>
            <a:r>
              <a:rPr lang="en-US" altLang="ja-JP" sz="2400" b="1" dirty="0"/>
              <a:t>)</a:t>
            </a:r>
            <a:r>
              <a:rPr lang="en-US" altLang="ja-JP" sz="2400" b="1" dirty="0" smtClean="0"/>
              <a:t> </a:t>
            </a:r>
            <a:r>
              <a:rPr lang="ja-JP" altLang="en-US" sz="2400" b="1" dirty="0" smtClean="0"/>
              <a:t>と行動規範 </a:t>
            </a:r>
            <a:r>
              <a:rPr lang="en-US" altLang="ja-JP" sz="2400" b="1" dirty="0" smtClean="0"/>
              <a:t>(COC)</a:t>
            </a:r>
          </a:p>
          <a:p>
            <a:r>
              <a:rPr lang="ja-JP" altLang="en-US" sz="2400" b="1" dirty="0"/>
              <a:t>　</a:t>
            </a:r>
            <a:r>
              <a:rPr lang="ja-JP" altLang="en-US" sz="2400" b="1" dirty="0" smtClean="0"/>
              <a:t>　　</a:t>
            </a:r>
            <a:r>
              <a:rPr lang="en-US" altLang="ja-JP" b="1" dirty="0" smtClean="0">
                <a:solidFill>
                  <a:srgbClr val="3333FF"/>
                </a:solidFill>
              </a:rPr>
              <a:t>2002</a:t>
            </a:r>
            <a:r>
              <a:rPr lang="ja-JP" altLang="en-US" b="1" dirty="0" smtClean="0">
                <a:solidFill>
                  <a:srgbClr val="3333FF"/>
                </a:solidFill>
              </a:rPr>
              <a:t>年</a:t>
            </a:r>
            <a:r>
              <a:rPr lang="ja-JP" altLang="en-US" b="1" dirty="0" smtClean="0"/>
              <a:t>　　　　　　　　　</a:t>
            </a:r>
            <a:r>
              <a:rPr lang="ja-JP" altLang="en-US" b="1" dirty="0" smtClean="0">
                <a:solidFill>
                  <a:srgbClr val="3333FF"/>
                </a:solidFill>
              </a:rPr>
              <a:t>話し合いの継続中</a:t>
            </a:r>
            <a:r>
              <a:rPr lang="en-US" altLang="ja-JP" b="1" dirty="0" smtClean="0">
                <a:solidFill>
                  <a:srgbClr val="3333FF"/>
                </a:solidFill>
              </a:rPr>
              <a:t>(</a:t>
            </a:r>
            <a:r>
              <a:rPr lang="ja-JP" altLang="en-US" b="1" dirty="0" smtClean="0">
                <a:solidFill>
                  <a:srgbClr val="3333FF"/>
                </a:solidFill>
              </a:rPr>
              <a:t>法的拘束力）</a:t>
            </a:r>
            <a:endParaRPr lang="ja-JP" altLang="en-US" dirty="0">
              <a:solidFill>
                <a:srgbClr val="3333FF"/>
              </a:solidFill>
            </a:endParaRPr>
          </a:p>
        </p:txBody>
      </p:sp>
      <p:sp>
        <p:nvSpPr>
          <p:cNvPr id="8" name="正方形/長方形 7"/>
          <p:cNvSpPr/>
          <p:nvPr/>
        </p:nvSpPr>
        <p:spPr>
          <a:xfrm>
            <a:off x="2557122" y="5124008"/>
            <a:ext cx="7571303" cy="369332"/>
          </a:xfrm>
          <a:prstGeom prst="rect">
            <a:avLst/>
          </a:prstGeom>
        </p:spPr>
        <p:txBody>
          <a:bodyPr wrap="none">
            <a:spAutoFit/>
          </a:bodyPr>
          <a:lstStyle/>
          <a:p>
            <a:r>
              <a:rPr lang="ja-JP" altLang="en-US" b="1" dirty="0">
                <a:solidFill>
                  <a:srgbClr val="FF0000"/>
                </a:solidFill>
              </a:rPr>
              <a:t>南シナ</a:t>
            </a:r>
            <a:r>
              <a:rPr lang="ja-JP" altLang="en-US" b="1" dirty="0" smtClean="0">
                <a:solidFill>
                  <a:srgbClr val="FF0000"/>
                </a:solidFill>
              </a:rPr>
              <a:t>海の領有権にたいする　アセアンと中国　との紛争解決にむけて</a:t>
            </a:r>
            <a:endParaRPr lang="ja-JP" altLang="en-US" dirty="0"/>
          </a:p>
        </p:txBody>
      </p:sp>
      <p:sp>
        <p:nvSpPr>
          <p:cNvPr id="10" name="正方形/長方形 9"/>
          <p:cNvSpPr/>
          <p:nvPr/>
        </p:nvSpPr>
        <p:spPr>
          <a:xfrm>
            <a:off x="4083217" y="5870803"/>
            <a:ext cx="4801314" cy="369332"/>
          </a:xfrm>
          <a:prstGeom prst="rect">
            <a:avLst/>
          </a:prstGeom>
        </p:spPr>
        <p:txBody>
          <a:bodyPr wrap="none">
            <a:spAutoFit/>
          </a:bodyPr>
          <a:lstStyle/>
          <a:p>
            <a:r>
              <a:rPr lang="ja-JP" altLang="en-US" b="1" dirty="0" smtClean="0"/>
              <a:t>南沙諸島の紛争による緊張状態が続いている</a:t>
            </a:r>
            <a:endParaRPr lang="ja-JP" altLang="en-US" b="1" dirty="0"/>
          </a:p>
        </p:txBody>
      </p:sp>
    </p:spTree>
    <p:extLst>
      <p:ext uri="{BB962C8B-B14F-4D97-AF65-F5344CB8AC3E}">
        <p14:creationId xmlns:p14="http://schemas.microsoft.com/office/powerpoint/2010/main" val="1652770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3557890" y="362762"/>
            <a:ext cx="5321029" cy="1653702"/>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258437" y="476327"/>
            <a:ext cx="10241816" cy="2739211"/>
          </a:xfrm>
          <a:prstGeom prst="rect">
            <a:avLst/>
          </a:prstGeom>
        </p:spPr>
        <p:txBody>
          <a:bodyPr wrap="square">
            <a:spAutoFit/>
          </a:bodyPr>
          <a:lstStyle/>
          <a:p>
            <a:r>
              <a:rPr lang="ja-JP" altLang="en-US" sz="3200" b="1" dirty="0" smtClean="0"/>
              <a:t>　　　　東アジアサミット</a:t>
            </a:r>
            <a:r>
              <a:rPr lang="en-US" altLang="ja-JP" sz="3200" b="1" dirty="0" smtClean="0"/>
              <a:t>(EAS)</a:t>
            </a:r>
          </a:p>
          <a:p>
            <a:endParaRPr lang="en-US" altLang="ja-JP" sz="2000" b="1" dirty="0"/>
          </a:p>
          <a:p>
            <a:r>
              <a:rPr lang="en-US" altLang="ja-JP" sz="2800" b="1" dirty="0" smtClean="0"/>
              <a:t>  </a:t>
            </a:r>
            <a:r>
              <a:rPr lang="ja-JP" altLang="en-US" sz="2800" b="1" dirty="0" smtClean="0"/>
              <a:t>　　　　　　</a:t>
            </a:r>
            <a:r>
              <a:rPr lang="en-US" altLang="ja-JP" sz="2800" b="1" dirty="0" smtClean="0"/>
              <a:t>2005</a:t>
            </a:r>
            <a:r>
              <a:rPr lang="ja-JP" altLang="en-US" sz="2800" b="1" dirty="0" smtClean="0"/>
              <a:t>年　発足</a:t>
            </a:r>
            <a:endParaRPr lang="en-US" altLang="ja-JP" sz="2800" b="1" dirty="0" smtClean="0"/>
          </a:p>
          <a:p>
            <a:endParaRPr lang="en-US" altLang="ja-JP" sz="2800" b="1" dirty="0" smtClean="0"/>
          </a:p>
          <a:p>
            <a:r>
              <a:rPr lang="ja-JP" altLang="en-US" sz="2000" b="1" dirty="0" smtClean="0">
                <a:solidFill>
                  <a:srgbClr val="0066FF"/>
                </a:solidFill>
              </a:rPr>
              <a:t> </a:t>
            </a:r>
            <a:endParaRPr lang="en-US" altLang="ja-JP" sz="2000" b="1" dirty="0" smtClean="0">
              <a:solidFill>
                <a:srgbClr val="0066FF"/>
              </a:solidFill>
            </a:endParaRPr>
          </a:p>
          <a:p>
            <a:endParaRPr lang="en-US" altLang="ja-JP" sz="2000" b="1" dirty="0">
              <a:solidFill>
                <a:srgbClr val="0066FF"/>
              </a:solidFill>
            </a:endParaRPr>
          </a:p>
          <a:p>
            <a:endParaRPr lang="en-US" altLang="ja-JP" sz="2400" b="1" dirty="0" smtClean="0">
              <a:solidFill>
                <a:srgbClr val="0066FF"/>
              </a:solidFill>
            </a:endParaRPr>
          </a:p>
        </p:txBody>
      </p:sp>
      <p:sp>
        <p:nvSpPr>
          <p:cNvPr id="3" name="正方形/長方形 2"/>
          <p:cNvSpPr/>
          <p:nvPr/>
        </p:nvSpPr>
        <p:spPr>
          <a:xfrm>
            <a:off x="1421434" y="3950105"/>
            <a:ext cx="10463719" cy="923330"/>
          </a:xfrm>
          <a:prstGeom prst="rect">
            <a:avLst/>
          </a:prstGeom>
        </p:spPr>
        <p:txBody>
          <a:bodyPr wrap="square">
            <a:spAutoFit/>
          </a:bodyPr>
          <a:lstStyle/>
          <a:p>
            <a:r>
              <a:rPr lang="ja-JP" altLang="en-US" b="1" dirty="0">
                <a:latin typeface="Arial" panose="020B0604020202020204" pitchFamily="34" charset="0"/>
              </a:rPr>
              <a:t>日本は第</a:t>
            </a:r>
            <a:r>
              <a:rPr lang="en-US" altLang="ja-JP" b="1" dirty="0">
                <a:latin typeface="Arial" panose="020B0604020202020204" pitchFamily="34" charset="0"/>
              </a:rPr>
              <a:t>1</a:t>
            </a:r>
            <a:r>
              <a:rPr lang="ja-JP" altLang="en-US" b="1" dirty="0">
                <a:latin typeface="Arial" panose="020B0604020202020204" pitchFamily="34" charset="0"/>
              </a:rPr>
              <a:t>回東アジアサミットに米国を加えるべきだという考えをとっている</a:t>
            </a:r>
            <a:r>
              <a:rPr lang="ja-JP" altLang="en-US" b="1" dirty="0" smtClean="0">
                <a:latin typeface="Arial" panose="020B0604020202020204" pitchFamily="34" charset="0"/>
              </a:rPr>
              <a:t>。</a:t>
            </a:r>
            <a:endParaRPr lang="en-US" altLang="ja-JP" b="1" dirty="0" smtClean="0">
              <a:latin typeface="Arial" panose="020B0604020202020204" pitchFamily="34" charset="0"/>
            </a:endParaRPr>
          </a:p>
          <a:p>
            <a:r>
              <a:rPr lang="ja-JP" altLang="en-US" b="1" dirty="0" smtClean="0">
                <a:latin typeface="Arial" panose="020B0604020202020204" pitchFamily="34" charset="0"/>
              </a:rPr>
              <a:t>中国はロシアを</a:t>
            </a:r>
            <a:r>
              <a:rPr lang="ja-JP" altLang="en-US" b="1" dirty="0">
                <a:latin typeface="Arial" panose="020B0604020202020204" pitchFamily="34" charset="0"/>
              </a:rPr>
              <a:t>加えるべきだという考えをとっており、実際にゲスト参加させている</a:t>
            </a:r>
            <a:r>
              <a:rPr lang="ja-JP" altLang="en-US" b="1" dirty="0" smtClean="0">
                <a:latin typeface="Arial" panose="020B0604020202020204" pitchFamily="34" charset="0"/>
              </a:rPr>
              <a:t>。</a:t>
            </a:r>
            <a:endParaRPr lang="en-US" altLang="ja-JP" b="1" dirty="0" smtClean="0">
              <a:latin typeface="Arial" panose="020B0604020202020204" pitchFamily="34" charset="0"/>
            </a:endParaRPr>
          </a:p>
          <a:p>
            <a:r>
              <a:rPr lang="en-US" altLang="ja-JP" b="1" dirty="0" smtClean="0">
                <a:latin typeface="Arial" panose="020B0604020202020204" pitchFamily="34" charset="0"/>
              </a:rPr>
              <a:t>2011</a:t>
            </a:r>
            <a:r>
              <a:rPr lang="ja-JP" altLang="en-US" b="1" dirty="0">
                <a:latin typeface="Arial" panose="020B0604020202020204" pitchFamily="34" charset="0"/>
              </a:rPr>
              <a:t>年から米国、ロシアともに正式参加した。</a:t>
            </a:r>
            <a:endParaRPr lang="ja-JP" altLang="en-US" b="1" dirty="0"/>
          </a:p>
        </p:txBody>
      </p:sp>
      <p:sp>
        <p:nvSpPr>
          <p:cNvPr id="5" name="正方形/長方形 4"/>
          <p:cNvSpPr/>
          <p:nvPr/>
        </p:nvSpPr>
        <p:spPr>
          <a:xfrm>
            <a:off x="82683" y="2247090"/>
            <a:ext cx="12271444" cy="1015663"/>
          </a:xfrm>
          <a:prstGeom prst="rect">
            <a:avLst/>
          </a:prstGeom>
        </p:spPr>
        <p:txBody>
          <a:bodyPr wrap="square">
            <a:spAutoFit/>
          </a:bodyPr>
          <a:lstStyle/>
          <a:p>
            <a:r>
              <a:rPr lang="ja-JP" altLang="en-US" sz="2000" b="1" dirty="0" smtClean="0">
                <a:solidFill>
                  <a:srgbClr val="FF00FF"/>
                </a:solidFill>
                <a:latin typeface="Arial" panose="020B0604020202020204" pitchFamily="34" charset="0"/>
              </a:rPr>
              <a:t>　　</a:t>
            </a:r>
            <a:r>
              <a:rPr lang="en-US" altLang="ja-JP" sz="2000" b="1" dirty="0" smtClean="0">
                <a:solidFill>
                  <a:srgbClr val="FF00FF"/>
                </a:solidFill>
                <a:latin typeface="Arial" panose="020B0604020202020204" pitchFamily="34" charset="0"/>
              </a:rPr>
              <a:t>2004</a:t>
            </a:r>
            <a:r>
              <a:rPr lang="ja-JP" altLang="en-US" sz="2000" b="1" dirty="0" smtClean="0">
                <a:solidFill>
                  <a:srgbClr val="FF00FF"/>
                </a:solidFill>
                <a:latin typeface="Arial" panose="020B0604020202020204" pitchFamily="34" charset="0"/>
              </a:rPr>
              <a:t>年の</a:t>
            </a:r>
            <a:r>
              <a:rPr lang="ja-JP" altLang="en-US" sz="2000" b="1" dirty="0">
                <a:solidFill>
                  <a:srgbClr val="FF00FF"/>
                </a:solidFill>
                <a:latin typeface="Arial" panose="020B0604020202020204" pitchFamily="34" charset="0"/>
              </a:rPr>
              <a:t>第</a:t>
            </a:r>
            <a:r>
              <a:rPr lang="en-US" altLang="ja-JP" sz="2000" b="1" dirty="0">
                <a:solidFill>
                  <a:srgbClr val="FF00FF"/>
                </a:solidFill>
                <a:latin typeface="Arial" panose="020B0604020202020204" pitchFamily="34" charset="0"/>
              </a:rPr>
              <a:t>8</a:t>
            </a:r>
            <a:r>
              <a:rPr lang="ja-JP" altLang="en-US" sz="2000" b="1" dirty="0" smtClean="0">
                <a:solidFill>
                  <a:srgbClr val="FF00FF"/>
                </a:solidFill>
                <a:latin typeface="Arial" panose="020B0604020202020204" pitchFamily="34" charset="0"/>
              </a:rPr>
              <a:t>回アセアン</a:t>
            </a:r>
            <a:r>
              <a:rPr lang="en-US" altLang="ja-JP" sz="2000" b="1" dirty="0" smtClean="0">
                <a:solidFill>
                  <a:srgbClr val="FF00FF"/>
                </a:solidFill>
                <a:latin typeface="Arial" panose="020B0604020202020204" pitchFamily="34" charset="0"/>
              </a:rPr>
              <a:t>+</a:t>
            </a:r>
            <a:r>
              <a:rPr lang="ja-JP" altLang="en-US" sz="2000" b="1" dirty="0">
                <a:solidFill>
                  <a:srgbClr val="FF00FF"/>
                </a:solidFill>
                <a:latin typeface="Arial" panose="020B0604020202020204" pitchFamily="34" charset="0"/>
              </a:rPr>
              <a:t> </a:t>
            </a:r>
            <a:r>
              <a:rPr lang="en-US" altLang="ja-JP" sz="2000" b="1" dirty="0" smtClean="0">
                <a:solidFill>
                  <a:srgbClr val="FF00FF"/>
                </a:solidFill>
                <a:latin typeface="Arial" panose="020B0604020202020204" pitchFamily="34" charset="0"/>
              </a:rPr>
              <a:t>3 </a:t>
            </a:r>
            <a:r>
              <a:rPr lang="ja-JP" altLang="en-US" sz="2000" b="1" dirty="0" smtClean="0">
                <a:solidFill>
                  <a:srgbClr val="FF00FF"/>
                </a:solidFill>
                <a:latin typeface="Arial" panose="020B0604020202020204" pitchFamily="34" charset="0"/>
              </a:rPr>
              <a:t>会議</a:t>
            </a:r>
            <a:r>
              <a:rPr lang="ja-JP" altLang="en-US" sz="2000" b="1" dirty="0">
                <a:solidFill>
                  <a:srgbClr val="FF00FF"/>
                </a:solidFill>
                <a:latin typeface="Arial" panose="020B0604020202020204" pitchFamily="34" charset="0"/>
              </a:rPr>
              <a:t>で第</a:t>
            </a:r>
            <a:r>
              <a:rPr lang="en-US" altLang="ja-JP" sz="2000" b="1" dirty="0">
                <a:solidFill>
                  <a:srgbClr val="FF00FF"/>
                </a:solidFill>
                <a:latin typeface="Arial" panose="020B0604020202020204" pitchFamily="34" charset="0"/>
              </a:rPr>
              <a:t>1</a:t>
            </a:r>
            <a:r>
              <a:rPr lang="ja-JP" altLang="en-US" sz="2000" b="1" dirty="0">
                <a:solidFill>
                  <a:srgbClr val="FF00FF"/>
                </a:solidFill>
                <a:latin typeface="Arial" panose="020B0604020202020204" pitchFamily="34" charset="0"/>
              </a:rPr>
              <a:t>回東アジアサミットの開催が決定</a:t>
            </a:r>
            <a:r>
              <a:rPr lang="ja-JP" altLang="en-US" sz="2000" b="1" dirty="0" smtClean="0">
                <a:solidFill>
                  <a:srgbClr val="FF00FF"/>
                </a:solidFill>
                <a:latin typeface="Arial" panose="020B0604020202020204" pitchFamily="34" charset="0"/>
              </a:rPr>
              <a:t>された。</a:t>
            </a:r>
            <a:endParaRPr lang="en-US" altLang="ja-JP" sz="2000" b="1" dirty="0" smtClean="0">
              <a:solidFill>
                <a:srgbClr val="FF00FF"/>
              </a:solidFill>
              <a:latin typeface="Arial" panose="020B0604020202020204" pitchFamily="34" charset="0"/>
            </a:endParaRPr>
          </a:p>
          <a:p>
            <a:endParaRPr lang="en-US" altLang="ja-JP" sz="2000" b="1" dirty="0">
              <a:solidFill>
                <a:srgbClr val="FF00FF"/>
              </a:solidFill>
              <a:latin typeface="Arial" panose="020B0604020202020204" pitchFamily="34" charset="0"/>
            </a:endParaRPr>
          </a:p>
          <a:p>
            <a:r>
              <a:rPr lang="ja-JP" altLang="en-US" sz="2000" b="1" dirty="0" smtClean="0">
                <a:solidFill>
                  <a:srgbClr val="FF00FF"/>
                </a:solidFill>
                <a:latin typeface="Arial" panose="020B0604020202020204" pitchFamily="34" charset="0"/>
              </a:rPr>
              <a:t>　　アセアン＋３ の独占にはせず、オーストラリア、ニュージーランド、インドを招待</a:t>
            </a:r>
            <a:r>
              <a:rPr lang="ja-JP" altLang="en-US" sz="2000" b="1" dirty="0" smtClean="0">
                <a:latin typeface="Arial" panose="020B0604020202020204" pitchFamily="34" charset="0"/>
              </a:rPr>
              <a:t>「動的均衡策」</a:t>
            </a:r>
            <a:endParaRPr lang="en-US" altLang="ja-JP" sz="2000" b="1" dirty="0" smtClean="0">
              <a:latin typeface="Arial" panose="020B0604020202020204" pitchFamily="34" charset="0"/>
            </a:endParaRPr>
          </a:p>
        </p:txBody>
      </p:sp>
      <p:sp>
        <p:nvSpPr>
          <p:cNvPr id="7" name="正方形/長方形 6"/>
          <p:cNvSpPr/>
          <p:nvPr/>
        </p:nvSpPr>
        <p:spPr>
          <a:xfrm>
            <a:off x="2114143" y="5204298"/>
            <a:ext cx="7778885" cy="461665"/>
          </a:xfrm>
          <a:prstGeom prst="rect">
            <a:avLst/>
          </a:prstGeom>
        </p:spPr>
        <p:txBody>
          <a:bodyPr wrap="square">
            <a:spAutoFit/>
          </a:bodyPr>
          <a:lstStyle/>
          <a:p>
            <a:r>
              <a:rPr lang="en-US" altLang="ja-JP" sz="2400" b="1" dirty="0">
                <a:solidFill>
                  <a:srgbClr val="0066FF"/>
                </a:solidFill>
              </a:rPr>
              <a:t>TAC</a:t>
            </a:r>
            <a:r>
              <a:rPr lang="ja-JP" altLang="en-US" sz="2400" b="1" dirty="0" err="1">
                <a:solidFill>
                  <a:srgbClr val="0066FF"/>
                </a:solidFill>
              </a:rPr>
              <a:t>への</a:t>
            </a:r>
            <a:r>
              <a:rPr lang="ja-JP" altLang="en-US" sz="2400" b="1" dirty="0">
                <a:solidFill>
                  <a:srgbClr val="0066FF"/>
                </a:solidFill>
              </a:rPr>
              <a:t>加入が条件で</a:t>
            </a:r>
            <a:r>
              <a:rPr lang="en-US" altLang="ja-JP" sz="2400" b="1" dirty="0">
                <a:solidFill>
                  <a:srgbClr val="0066FF"/>
                </a:solidFill>
              </a:rPr>
              <a:t>8</a:t>
            </a:r>
            <a:r>
              <a:rPr lang="ja-JP" altLang="en-US" sz="2400" b="1" dirty="0">
                <a:solidFill>
                  <a:srgbClr val="0066FF"/>
                </a:solidFill>
              </a:rPr>
              <a:t>か国　アセアン</a:t>
            </a:r>
            <a:r>
              <a:rPr lang="en-US" altLang="ja-JP" sz="2400" b="1" dirty="0">
                <a:solidFill>
                  <a:srgbClr val="0066FF"/>
                </a:solidFill>
              </a:rPr>
              <a:t>10 +</a:t>
            </a:r>
            <a:r>
              <a:rPr lang="ja-JP" altLang="en-US" sz="2400" b="1" dirty="0" smtClean="0">
                <a:solidFill>
                  <a:srgbClr val="0066FF"/>
                </a:solidFill>
              </a:rPr>
              <a:t>８</a:t>
            </a:r>
            <a:endParaRPr lang="ja-JP" altLang="en-US" sz="2400" b="1" dirty="0">
              <a:solidFill>
                <a:srgbClr val="0066FF"/>
              </a:solidFill>
            </a:endParaRPr>
          </a:p>
        </p:txBody>
      </p:sp>
      <p:sp>
        <p:nvSpPr>
          <p:cNvPr id="8" name="正方形/長方形 7"/>
          <p:cNvSpPr/>
          <p:nvPr/>
        </p:nvSpPr>
        <p:spPr>
          <a:xfrm>
            <a:off x="1754221" y="5796771"/>
            <a:ext cx="8712741" cy="400110"/>
          </a:xfrm>
          <a:prstGeom prst="rect">
            <a:avLst/>
          </a:prstGeom>
        </p:spPr>
        <p:txBody>
          <a:bodyPr wrap="square">
            <a:spAutoFit/>
          </a:bodyPr>
          <a:lstStyle/>
          <a:p>
            <a:r>
              <a:rPr lang="ja-JP" altLang="en-US" sz="2000" b="1" dirty="0">
                <a:solidFill>
                  <a:srgbClr val="FF0000"/>
                </a:solidFill>
                <a:latin typeface="Arial" panose="020B0604020202020204" pitchFamily="34" charset="0"/>
              </a:rPr>
              <a:t>将来</a:t>
            </a:r>
            <a:r>
              <a:rPr lang="ja-JP" altLang="en-US" sz="2000" b="1" dirty="0" smtClean="0">
                <a:solidFill>
                  <a:srgbClr val="FF0000"/>
                </a:solidFill>
                <a:latin typeface="Arial" panose="020B0604020202020204" pitchFamily="34" charset="0"/>
              </a:rPr>
              <a:t>の東アジア共同体の</a:t>
            </a:r>
            <a:r>
              <a:rPr lang="ja-JP" altLang="en-US" sz="2000" b="1" dirty="0">
                <a:solidFill>
                  <a:srgbClr val="FF0000"/>
                </a:solidFill>
                <a:latin typeface="Arial" panose="020B0604020202020204" pitchFamily="34" charset="0"/>
              </a:rPr>
              <a:t>創設を視野に入れた首脳</a:t>
            </a:r>
            <a:r>
              <a:rPr lang="ja-JP" altLang="en-US" sz="2000" b="1" dirty="0" smtClean="0">
                <a:solidFill>
                  <a:srgbClr val="FF0000"/>
                </a:solidFill>
                <a:latin typeface="Arial" panose="020B0604020202020204" pitchFamily="34" charset="0"/>
              </a:rPr>
              <a:t>会議となっている。</a:t>
            </a:r>
            <a:endParaRPr lang="ja-JP" altLang="en-US" sz="2000" b="1" dirty="0">
              <a:solidFill>
                <a:srgbClr val="FF0000"/>
              </a:solidFill>
            </a:endParaRPr>
          </a:p>
        </p:txBody>
      </p:sp>
    </p:spTree>
    <p:extLst>
      <p:ext uri="{BB962C8B-B14F-4D97-AF65-F5344CB8AC3E}">
        <p14:creationId xmlns:p14="http://schemas.microsoft.com/office/powerpoint/2010/main" val="2480265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510527" y="313100"/>
            <a:ext cx="9245427" cy="1507787"/>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725036" y="526574"/>
            <a:ext cx="9084538" cy="584775"/>
          </a:xfrm>
          <a:prstGeom prst="rect">
            <a:avLst/>
          </a:prstGeom>
        </p:spPr>
        <p:txBody>
          <a:bodyPr wrap="none">
            <a:spAutoFit/>
          </a:bodyPr>
          <a:lstStyle/>
          <a:p>
            <a:r>
              <a:rPr lang="ja-JP" altLang="en-US" sz="3200" b="1" dirty="0" smtClean="0"/>
              <a:t>東南アジア非核兵器地帯条約　</a:t>
            </a:r>
            <a:r>
              <a:rPr lang="en-US" altLang="ja-JP" sz="3200" b="1" dirty="0" smtClean="0"/>
              <a:t>(</a:t>
            </a:r>
            <a:r>
              <a:rPr lang="ja-JP" altLang="en-US" sz="3200" b="1" dirty="0" smtClean="0"/>
              <a:t>バンコク条約） </a:t>
            </a:r>
            <a:endParaRPr lang="en-US" altLang="ja-JP" sz="3200" b="1" dirty="0" smtClean="0"/>
          </a:p>
        </p:txBody>
      </p:sp>
      <p:sp>
        <p:nvSpPr>
          <p:cNvPr id="2" name="正方形/長方形 1"/>
          <p:cNvSpPr/>
          <p:nvPr/>
        </p:nvSpPr>
        <p:spPr>
          <a:xfrm>
            <a:off x="3245937" y="1245899"/>
            <a:ext cx="4929555" cy="461665"/>
          </a:xfrm>
          <a:prstGeom prst="rect">
            <a:avLst/>
          </a:prstGeom>
        </p:spPr>
        <p:txBody>
          <a:bodyPr wrap="none">
            <a:spAutoFit/>
          </a:bodyPr>
          <a:lstStyle/>
          <a:p>
            <a:r>
              <a:rPr lang="en-US" altLang="ja-JP" sz="2400" b="1" dirty="0">
                <a:solidFill>
                  <a:srgbClr val="FF0000"/>
                </a:solidFill>
              </a:rPr>
              <a:t>1995</a:t>
            </a:r>
            <a:r>
              <a:rPr lang="ja-JP" altLang="en-US" sz="2400" b="1" dirty="0">
                <a:solidFill>
                  <a:srgbClr val="FF0000"/>
                </a:solidFill>
              </a:rPr>
              <a:t>年調印　</a:t>
            </a:r>
            <a:r>
              <a:rPr lang="en-US" altLang="ja-JP" sz="2400" b="1" dirty="0">
                <a:solidFill>
                  <a:srgbClr val="FF0000"/>
                </a:solidFill>
              </a:rPr>
              <a:t>1997</a:t>
            </a:r>
            <a:r>
              <a:rPr lang="ja-JP" altLang="en-US" sz="2400" b="1" dirty="0">
                <a:solidFill>
                  <a:srgbClr val="FF0000"/>
                </a:solidFill>
              </a:rPr>
              <a:t>年発効 </a:t>
            </a:r>
            <a:r>
              <a:rPr lang="en-US" altLang="ja-JP" sz="2400" b="1" dirty="0">
                <a:solidFill>
                  <a:srgbClr val="FF0000"/>
                </a:solidFill>
              </a:rPr>
              <a:t>(22</a:t>
            </a:r>
            <a:r>
              <a:rPr lang="ja-JP" altLang="en-US" sz="2400" b="1" dirty="0">
                <a:solidFill>
                  <a:srgbClr val="FF0000"/>
                </a:solidFill>
              </a:rPr>
              <a:t>条）</a:t>
            </a:r>
          </a:p>
        </p:txBody>
      </p:sp>
      <p:sp>
        <p:nvSpPr>
          <p:cNvPr id="3" name="正方形/長方形 2"/>
          <p:cNvSpPr/>
          <p:nvPr/>
        </p:nvSpPr>
        <p:spPr>
          <a:xfrm>
            <a:off x="1296020" y="1997220"/>
            <a:ext cx="9674443" cy="707886"/>
          </a:xfrm>
          <a:prstGeom prst="rect">
            <a:avLst/>
          </a:prstGeom>
        </p:spPr>
        <p:txBody>
          <a:bodyPr wrap="none">
            <a:spAutoFit/>
          </a:bodyPr>
          <a:lstStyle/>
          <a:p>
            <a:r>
              <a:rPr lang="ja-JP" altLang="en-US" sz="2000" b="1" dirty="0" smtClean="0"/>
              <a:t>核保有国</a:t>
            </a:r>
            <a:r>
              <a:rPr lang="en-US" altLang="ja-JP" sz="2000" b="1" dirty="0" smtClean="0"/>
              <a:t>5</a:t>
            </a:r>
            <a:r>
              <a:rPr lang="ja-JP" altLang="en-US" sz="2000" b="1" dirty="0" smtClean="0"/>
              <a:t>か国に対して条約の尊重と締約国への核兵器使用、使用の威嚇を禁じた</a:t>
            </a:r>
            <a:endParaRPr lang="en-US" altLang="ja-JP" sz="2000" b="1" dirty="0" smtClean="0"/>
          </a:p>
          <a:p>
            <a:r>
              <a:rPr lang="ja-JP" altLang="en-US" sz="2000" b="1" dirty="0"/>
              <a:t>条約</a:t>
            </a:r>
            <a:r>
              <a:rPr lang="ja-JP" altLang="en-US" sz="2000" b="1" dirty="0" smtClean="0"/>
              <a:t>附属議定書が用意されているが、未だにい</a:t>
            </a:r>
            <a:r>
              <a:rPr lang="ja-JP" altLang="en-US" sz="2000" b="1" dirty="0"/>
              <a:t>ず</a:t>
            </a:r>
            <a:r>
              <a:rPr lang="ja-JP" altLang="en-US" sz="2000" b="1" dirty="0" smtClean="0"/>
              <a:t>れの核保有国も署名していない。</a:t>
            </a:r>
            <a:endParaRPr lang="ja-JP" altLang="en-US" sz="2000" dirty="0"/>
          </a:p>
        </p:txBody>
      </p:sp>
      <p:sp>
        <p:nvSpPr>
          <p:cNvPr id="7" name="正方形/長方形 6"/>
          <p:cNvSpPr/>
          <p:nvPr/>
        </p:nvSpPr>
        <p:spPr>
          <a:xfrm>
            <a:off x="810637" y="5006750"/>
            <a:ext cx="10726367" cy="954107"/>
          </a:xfrm>
          <a:prstGeom prst="rect">
            <a:avLst/>
          </a:prstGeom>
        </p:spPr>
        <p:txBody>
          <a:bodyPr wrap="square">
            <a:spAutoFit/>
          </a:bodyPr>
          <a:lstStyle/>
          <a:p>
            <a:r>
              <a:rPr lang="ja-JP" altLang="en-US" sz="2000" b="1" dirty="0" smtClean="0">
                <a:solidFill>
                  <a:srgbClr val="FFC000"/>
                </a:solidFill>
                <a:latin typeface="Meiryo" panose="020B0604030504040204" pitchFamily="50" charset="-128"/>
                <a:ea typeface="Meiryo" panose="020B0604030504040204" pitchFamily="50" charset="-128"/>
              </a:rPr>
              <a:t>日本の外務省の立場</a:t>
            </a:r>
            <a:endParaRPr lang="en-US" altLang="ja-JP" sz="2000" b="1" dirty="0" smtClean="0">
              <a:solidFill>
                <a:srgbClr val="FFC000"/>
              </a:solidFill>
              <a:latin typeface="Meiryo" panose="020B0604030504040204" pitchFamily="50" charset="-128"/>
              <a:ea typeface="Meiryo" panose="020B0604030504040204" pitchFamily="50" charset="-128"/>
            </a:endParaRPr>
          </a:p>
          <a:p>
            <a:r>
              <a:rPr lang="ja-JP" altLang="en-US" b="1" dirty="0" smtClean="0">
                <a:solidFill>
                  <a:srgbClr val="333333"/>
                </a:solidFill>
                <a:latin typeface="Meiryo" panose="020B0604030504040204" pitchFamily="50" charset="-128"/>
                <a:ea typeface="Meiryo" panose="020B0604030504040204" pitchFamily="50" charset="-128"/>
              </a:rPr>
              <a:t>　</a:t>
            </a:r>
            <a:r>
              <a:rPr lang="ja-JP" altLang="en-US" b="1" dirty="0" smtClean="0">
                <a:solidFill>
                  <a:srgbClr val="00B0F0"/>
                </a:solidFill>
                <a:latin typeface="Meiryo" panose="020B0604030504040204" pitchFamily="50" charset="-128"/>
                <a:ea typeface="Meiryo" panose="020B0604030504040204" pitchFamily="50" charset="-128"/>
              </a:rPr>
              <a:t>我が国</a:t>
            </a:r>
            <a:r>
              <a:rPr lang="ja-JP" altLang="en-US" b="1" dirty="0">
                <a:solidFill>
                  <a:srgbClr val="00B0F0"/>
                </a:solidFill>
                <a:latin typeface="Meiryo" panose="020B0604030504040204" pitchFamily="50" charset="-128"/>
                <a:ea typeface="Meiryo" panose="020B0604030504040204" pitchFamily="50" charset="-128"/>
              </a:rPr>
              <a:t>としては、</a:t>
            </a:r>
            <a:r>
              <a:rPr lang="en-US" altLang="ja-JP" b="1" dirty="0">
                <a:solidFill>
                  <a:srgbClr val="00B0F0"/>
                </a:solidFill>
                <a:latin typeface="Meiryo" panose="020B0604030504040204" pitchFamily="50" charset="-128"/>
                <a:ea typeface="Meiryo" panose="020B0604030504040204" pitchFamily="50" charset="-128"/>
              </a:rPr>
              <a:t>5</a:t>
            </a:r>
            <a:r>
              <a:rPr lang="ja-JP" altLang="en-US" b="1" dirty="0">
                <a:solidFill>
                  <a:srgbClr val="00B0F0"/>
                </a:solidFill>
                <a:latin typeface="Meiryo" panose="020B0604030504040204" pitchFamily="50" charset="-128"/>
                <a:ea typeface="Meiryo" panose="020B0604030504040204" pitchFamily="50" charset="-128"/>
              </a:rPr>
              <a:t>核兵器国によるバンコク条約の議定書の早期署名・批准を期待するとともに</a:t>
            </a:r>
            <a:r>
              <a:rPr lang="ja-JP" altLang="en-US" b="1" dirty="0" smtClean="0">
                <a:solidFill>
                  <a:srgbClr val="00B0F0"/>
                </a:solidFill>
                <a:latin typeface="Meiryo" panose="020B0604030504040204" pitchFamily="50" charset="-128"/>
                <a:ea typeface="Meiryo" panose="020B0604030504040204" pitchFamily="50" charset="-128"/>
              </a:rPr>
              <a:t>、</a:t>
            </a:r>
            <a:endParaRPr lang="en-US" altLang="ja-JP" b="1" dirty="0" smtClean="0">
              <a:solidFill>
                <a:srgbClr val="00B0F0"/>
              </a:solidFill>
              <a:latin typeface="Meiryo" panose="020B0604030504040204" pitchFamily="50" charset="-128"/>
              <a:ea typeface="Meiryo" panose="020B0604030504040204" pitchFamily="50" charset="-128"/>
            </a:endParaRPr>
          </a:p>
          <a:p>
            <a:r>
              <a:rPr lang="ja-JP" altLang="en-US" b="1" dirty="0" smtClean="0">
                <a:solidFill>
                  <a:srgbClr val="00B0F0"/>
                </a:solidFill>
                <a:latin typeface="Meiryo" panose="020B0604030504040204" pitchFamily="50" charset="-128"/>
                <a:ea typeface="Meiryo" panose="020B0604030504040204" pitchFamily="50" charset="-128"/>
              </a:rPr>
              <a:t>「</a:t>
            </a:r>
            <a:r>
              <a:rPr lang="ja-JP" altLang="en-US" b="1" dirty="0">
                <a:solidFill>
                  <a:srgbClr val="00B0F0"/>
                </a:solidFill>
                <a:latin typeface="Meiryo" panose="020B0604030504040204" pitchFamily="50" charset="-128"/>
                <a:ea typeface="Meiryo" panose="020B0604030504040204" pitchFamily="50" charset="-128"/>
              </a:rPr>
              <a:t>核兵器のない世界」の実現に向けて、国際社会の中で一層のリーダーシップを発揮していく考えです。</a:t>
            </a:r>
            <a:endParaRPr lang="ja-JP" altLang="en-US" b="1" i="0" dirty="0">
              <a:solidFill>
                <a:srgbClr val="00B0F0"/>
              </a:solidFill>
              <a:effectLst/>
              <a:latin typeface="Meiryo" panose="020B0604030504040204" pitchFamily="50" charset="-128"/>
              <a:ea typeface="Meiryo" panose="020B0604030504040204" pitchFamily="50" charset="-128"/>
            </a:endParaRPr>
          </a:p>
        </p:txBody>
      </p:sp>
      <p:sp>
        <p:nvSpPr>
          <p:cNvPr id="8" name="Rectangle 1"/>
          <p:cNvSpPr>
            <a:spLocks noChangeArrowheads="1"/>
          </p:cNvSpPr>
          <p:nvPr/>
        </p:nvSpPr>
        <p:spPr bwMode="auto">
          <a:xfrm>
            <a:off x="1725036" y="2994762"/>
            <a:ext cx="856997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rgbClr val="0066FF"/>
                </a:solidFill>
                <a:effectLst/>
                <a:latin typeface="ＭＳ Ｐ明朝" panose="02020600040205080304" pitchFamily="18" charset="-128"/>
                <a:ea typeface="ＭＳ Ｐ明朝" panose="02020600040205080304" pitchFamily="18" charset="-128"/>
              </a:rPr>
              <a:t>第３条　基本的義務</a:t>
            </a:r>
            <a:endParaRPr kumimoji="0" lang="ja-JP" altLang="ja-JP" sz="2000" b="1" i="0" u="none" strike="noStrike" cap="none" normalizeH="0" baseline="0" dirty="0" smtClean="0">
              <a:ln>
                <a:noFill/>
              </a:ln>
              <a:solidFill>
                <a:srgbClr val="0066F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rgbClr val="0066FF"/>
                </a:solidFill>
                <a:effectLst/>
                <a:latin typeface="ＭＳ Ｐ明朝" panose="02020600040205080304" pitchFamily="18" charset="-128"/>
                <a:ea typeface="ＭＳ Ｐ明朝" panose="02020600040205080304" pitchFamily="18" charset="-128"/>
              </a:rPr>
              <a:t>１．締約国は、この地帯の内部又は外部において、以下を履行してはならない。</a:t>
            </a:r>
            <a:endParaRPr kumimoji="0" lang="ja-JP" altLang="ja-JP" sz="2000" b="1" i="0" u="none" strike="noStrike" cap="none" normalizeH="0" baseline="0" dirty="0" smtClean="0">
              <a:ln>
                <a:noFill/>
              </a:ln>
              <a:solidFill>
                <a:srgbClr val="0066F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rgbClr val="0066FF"/>
                </a:solidFill>
                <a:effectLst/>
                <a:latin typeface="ＭＳ Ｐ明朝" panose="02020600040205080304" pitchFamily="18" charset="-128"/>
                <a:ea typeface="ＭＳ Ｐ明朝" panose="02020600040205080304" pitchFamily="18" charset="-128"/>
              </a:rPr>
              <a:t>（ａ）核兵器の開発、製造、又はその他の手段による取得、保有もしくは管理</a:t>
            </a:r>
            <a:endParaRPr kumimoji="0" lang="ja-JP" altLang="ja-JP" sz="2000" b="1" i="0" u="none" strike="noStrike" cap="none" normalizeH="0" baseline="0" dirty="0" smtClean="0">
              <a:ln>
                <a:noFill/>
              </a:ln>
              <a:solidFill>
                <a:srgbClr val="0066F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rgbClr val="0066FF"/>
                </a:solidFill>
                <a:effectLst/>
                <a:latin typeface="ＭＳ Ｐ明朝" panose="02020600040205080304" pitchFamily="18" charset="-128"/>
                <a:ea typeface="ＭＳ Ｐ明朝" panose="02020600040205080304" pitchFamily="18" charset="-128"/>
              </a:rPr>
              <a:t>（ｂ）あらゆる手段による核兵器の配置または運搬</a:t>
            </a:r>
            <a:endParaRPr kumimoji="0" lang="ja-JP" altLang="ja-JP" sz="2000" b="1" i="0" u="none" strike="noStrike" cap="none" normalizeH="0" baseline="0" dirty="0" smtClean="0">
              <a:ln>
                <a:noFill/>
              </a:ln>
              <a:solidFill>
                <a:srgbClr val="0066F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rgbClr val="0066FF"/>
                </a:solidFill>
                <a:effectLst/>
                <a:latin typeface="ＭＳ Ｐ明朝" panose="02020600040205080304" pitchFamily="18" charset="-128"/>
                <a:ea typeface="ＭＳ Ｐ明朝" panose="02020600040205080304" pitchFamily="18" charset="-128"/>
              </a:rPr>
              <a:t>（ｃ）核兵器の実験若しくは使用</a:t>
            </a:r>
            <a:endParaRPr kumimoji="0" lang="ja-JP" altLang="ja-JP" sz="2000" b="1" i="0" u="none" strike="noStrike" cap="none" normalizeH="0" baseline="0" dirty="0" smtClean="0">
              <a:ln>
                <a:noFill/>
              </a:ln>
              <a:solidFill>
                <a:srgbClr val="0066FF"/>
              </a:solidFill>
              <a:effectLst/>
            </a:endParaRPr>
          </a:p>
        </p:txBody>
      </p:sp>
      <p:sp>
        <p:nvSpPr>
          <p:cNvPr id="9" name="角丸四角形 8"/>
          <p:cNvSpPr/>
          <p:nvPr/>
        </p:nvSpPr>
        <p:spPr>
          <a:xfrm>
            <a:off x="1381539" y="2912165"/>
            <a:ext cx="9223513" cy="1918252"/>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0557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384770" y="110374"/>
            <a:ext cx="10721239" cy="1400461"/>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8871625" y="6177064"/>
            <a:ext cx="2033081" cy="4549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p:cNvSpPr/>
          <p:nvPr/>
        </p:nvSpPr>
        <p:spPr>
          <a:xfrm>
            <a:off x="600457" y="6028913"/>
            <a:ext cx="7626485" cy="75126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15629" y="406417"/>
            <a:ext cx="11820729" cy="1569660"/>
          </a:xfrm>
          <a:prstGeom prst="rect">
            <a:avLst/>
          </a:prstGeom>
        </p:spPr>
        <p:txBody>
          <a:bodyPr wrap="square">
            <a:spAutoFit/>
          </a:bodyPr>
          <a:lstStyle/>
          <a:p>
            <a:r>
              <a:rPr lang="ja-JP" altLang="en-US" sz="2400" b="1" dirty="0" smtClean="0">
                <a:solidFill>
                  <a:srgbClr val="0066FF"/>
                </a:solidFill>
                <a:latin typeface="ＭＳ ゴシック" panose="020B0609070205080204" pitchFamily="49" charset="-128"/>
                <a:ea typeface="ＭＳ ゴシック" panose="020B0609070205080204" pitchFamily="49" charset="-128"/>
              </a:rPr>
              <a:t>　</a:t>
            </a:r>
            <a:r>
              <a:rPr lang="ja-JP" altLang="en-US" sz="2400" b="1" dirty="0" smtClean="0">
                <a:latin typeface="ＭＳ ゴシック" panose="020B0609070205080204" pitchFamily="49" charset="-128"/>
                <a:ea typeface="ＭＳ ゴシック" panose="020B0609070205080204" pitchFamily="49" charset="-128"/>
              </a:rPr>
              <a:t>アセアンインド太平洋構想（</a:t>
            </a:r>
            <a:r>
              <a:rPr lang="en-US" altLang="ja-JP" sz="2400" b="1" dirty="0" err="1" smtClean="0">
                <a:latin typeface="ＭＳ ゴシック" panose="020B0609070205080204" pitchFamily="49" charset="-128"/>
                <a:ea typeface="ＭＳ ゴシック" panose="020B0609070205080204" pitchFamily="49" charset="-128"/>
              </a:rPr>
              <a:t>Asean</a:t>
            </a:r>
            <a:r>
              <a:rPr lang="en-US" altLang="ja-JP" sz="2400" b="1" dirty="0" smtClean="0">
                <a:latin typeface="ＭＳ ゴシック" panose="020B0609070205080204" pitchFamily="49" charset="-128"/>
                <a:ea typeface="ＭＳ ゴシック" panose="020B0609070205080204" pitchFamily="49" charset="-128"/>
              </a:rPr>
              <a:t> Outlook on the Indo-Pacific) AOIP</a:t>
            </a:r>
          </a:p>
          <a:p>
            <a:r>
              <a:rPr lang="en-US" altLang="ja-JP" sz="2400" b="1" dirty="0">
                <a:latin typeface="ＭＳ ゴシック" panose="020B0609070205080204" pitchFamily="49" charset="-128"/>
                <a:ea typeface="ＭＳ ゴシック" panose="020B0609070205080204" pitchFamily="49" charset="-128"/>
              </a:rPr>
              <a:t> </a:t>
            </a:r>
            <a:r>
              <a:rPr lang="ja-JP" altLang="en-US" sz="2400" b="1" dirty="0">
                <a:latin typeface="ＭＳ ゴシック" panose="020B0609070205080204" pitchFamily="49" charset="-128"/>
                <a:ea typeface="ＭＳ ゴシック" panose="020B0609070205080204" pitchFamily="49" charset="-128"/>
              </a:rPr>
              <a:t>　</a:t>
            </a:r>
            <a:r>
              <a:rPr lang="ja-JP" altLang="en-US" sz="2400" b="1" dirty="0" smtClean="0">
                <a:latin typeface="ＭＳ ゴシック" panose="020B0609070205080204" pitchFamily="49" charset="-128"/>
                <a:ea typeface="ＭＳ ゴシック" panose="020B0609070205080204" pitchFamily="49" charset="-128"/>
              </a:rPr>
              <a:t>　　　　　　　</a:t>
            </a:r>
            <a:r>
              <a:rPr lang="en-US" altLang="ja-JP" sz="2400" b="1" dirty="0" smtClean="0">
                <a:latin typeface="ＭＳ ゴシック" panose="020B0609070205080204" pitchFamily="49" charset="-128"/>
                <a:ea typeface="ＭＳ ゴシック" panose="020B0609070205080204" pitchFamily="49" charset="-128"/>
              </a:rPr>
              <a:t>2019 </a:t>
            </a:r>
            <a:r>
              <a:rPr lang="ja-JP" altLang="en-US" sz="2400" b="1" dirty="0" smtClean="0">
                <a:latin typeface="ＭＳ ゴシック" panose="020B0609070205080204" pitchFamily="49" charset="-128"/>
                <a:ea typeface="ＭＳ ゴシック" panose="020B0609070205080204" pitchFamily="49" charset="-128"/>
              </a:rPr>
              <a:t>年アセアン首脳会議で採択　</a:t>
            </a:r>
            <a:r>
              <a:rPr lang="en-US" altLang="ja-JP" sz="2400" b="1" dirty="0" smtClean="0">
                <a:latin typeface="ＭＳ ゴシック" panose="020B0609070205080204" pitchFamily="49" charset="-128"/>
                <a:ea typeface="ＭＳ ゴシック" panose="020B0609070205080204" pitchFamily="49" charset="-128"/>
              </a:rPr>
              <a:t>(5</a:t>
            </a:r>
            <a:r>
              <a:rPr lang="ja-JP" altLang="en-US" sz="2400" b="1" dirty="0" smtClean="0">
                <a:latin typeface="ＭＳ ゴシック" panose="020B0609070205080204" pitchFamily="49" charset="-128"/>
                <a:ea typeface="ＭＳ ゴシック" panose="020B0609070205080204" pitchFamily="49" charset="-128"/>
              </a:rPr>
              <a:t>ページの短い文書）</a:t>
            </a:r>
            <a:endParaRPr lang="en-US" altLang="ja-JP" sz="2400" b="1" dirty="0" smtClean="0">
              <a:latin typeface="ＭＳ ゴシック" panose="020B0609070205080204" pitchFamily="49" charset="-128"/>
              <a:ea typeface="ＭＳ ゴシック" panose="020B0609070205080204" pitchFamily="49" charset="-128"/>
            </a:endParaRPr>
          </a:p>
          <a:p>
            <a:endParaRPr lang="en-US" altLang="ja-JP" sz="2400" b="1" dirty="0">
              <a:latin typeface="ＭＳ ゴシック" panose="020B0609070205080204" pitchFamily="49" charset="-128"/>
              <a:ea typeface="ＭＳ ゴシック" panose="020B0609070205080204" pitchFamily="49" charset="-128"/>
            </a:endParaRPr>
          </a:p>
          <a:p>
            <a:r>
              <a:rPr lang="ja-JP" altLang="en-US" sz="2400" b="1" dirty="0" smtClean="0">
                <a:solidFill>
                  <a:srgbClr val="FF0000"/>
                </a:solidFill>
                <a:latin typeface="ＭＳ ゴシック" panose="020B0609070205080204" pitchFamily="49" charset="-128"/>
                <a:ea typeface="ＭＳ ゴシック" panose="020B0609070205080204" pitchFamily="49" charset="-128"/>
              </a:rPr>
              <a:t>　「</a:t>
            </a:r>
            <a:r>
              <a:rPr lang="ja-JP" altLang="en-US" b="1" dirty="0" smtClean="0">
                <a:solidFill>
                  <a:srgbClr val="FF0000"/>
                </a:solidFill>
                <a:latin typeface="ＭＳ ゴシック" panose="020B0609070205080204" pitchFamily="49" charset="-128"/>
                <a:ea typeface="ＭＳ ゴシック" panose="020B0609070205080204" pitchFamily="49" charset="-128"/>
              </a:rPr>
              <a:t>インド太平洋というコンセプト」アセアンの中心性</a:t>
            </a:r>
            <a:r>
              <a:rPr lang="ja-JP" altLang="en-US" b="1" dirty="0" smtClean="0">
                <a:latin typeface="ＭＳ ゴシック" panose="020B0609070205080204" pitchFamily="49" charset="-128"/>
                <a:ea typeface="ＭＳ ゴシック" panose="020B0609070205080204" pitchFamily="49" charset="-128"/>
              </a:rPr>
              <a:t>と対立するトランプ政権の誕生、米中対立</a:t>
            </a:r>
            <a:endParaRPr lang="en-US" altLang="ja-JP" b="1" dirty="0">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1625310" y="4232020"/>
            <a:ext cx="7810151" cy="954107"/>
          </a:xfrm>
          <a:prstGeom prst="rect">
            <a:avLst/>
          </a:prstGeom>
        </p:spPr>
        <p:txBody>
          <a:bodyPr wrap="none">
            <a:spAutoFit/>
          </a:bodyPr>
          <a:lstStyle/>
          <a:p>
            <a:r>
              <a:rPr lang="en-US" altLang="ja-JP" sz="2000" b="1" dirty="0" smtClean="0">
                <a:solidFill>
                  <a:srgbClr val="FF00FF"/>
                </a:solidFill>
                <a:latin typeface="ＭＳ ゴシック" panose="020B0609070205080204" pitchFamily="49" charset="-128"/>
                <a:ea typeface="ＭＳ ゴシック" panose="020B0609070205080204" pitchFamily="49" charset="-128"/>
              </a:rPr>
              <a:t>AOIP:</a:t>
            </a:r>
            <a:r>
              <a:rPr lang="en-US" altLang="ja-JP" b="1" dirty="0" smtClean="0">
                <a:solidFill>
                  <a:srgbClr val="FF0000"/>
                </a:solidFill>
                <a:latin typeface="ＭＳ ゴシック" panose="020B0609070205080204" pitchFamily="49" charset="-128"/>
                <a:ea typeface="ＭＳ ゴシック" panose="020B0609070205080204" pitchFamily="49" charset="-128"/>
              </a:rPr>
              <a:t>    </a:t>
            </a:r>
            <a:r>
              <a:rPr lang="ja-JP" altLang="en-US" b="1" dirty="0" smtClean="0">
                <a:solidFill>
                  <a:srgbClr val="FF0000"/>
                </a:solidFill>
                <a:latin typeface="ＭＳ ゴシック" panose="020B0609070205080204" pitchFamily="49" charset="-128"/>
                <a:ea typeface="ＭＳ ゴシック" panose="020B0609070205080204" pitchFamily="49" charset="-128"/>
              </a:rPr>
              <a:t>インド太平洋を平和で紛争がなく国と人々の生活が豊かになる</a:t>
            </a:r>
            <a:endParaRPr lang="en-US" altLang="ja-JP"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b="1" dirty="0" smtClean="0">
                <a:solidFill>
                  <a:srgbClr val="FF0000"/>
                </a:solidFill>
                <a:latin typeface="ＭＳ ゴシック" panose="020B0609070205080204" pitchFamily="49" charset="-128"/>
                <a:ea typeface="ＭＳ ゴシック" panose="020B0609070205080204" pitchFamily="49" charset="-128"/>
              </a:rPr>
              <a:t>　　　    平和</a:t>
            </a:r>
            <a:r>
              <a:rPr lang="ja-JP" altLang="en-US" b="1" dirty="0">
                <a:solidFill>
                  <a:srgbClr val="FF0000"/>
                </a:solidFill>
                <a:latin typeface="ＭＳ ゴシック" panose="020B0609070205080204" pitchFamily="49" charset="-128"/>
                <a:ea typeface="ＭＳ ゴシック" panose="020B0609070205080204" pitchFamily="49" charset="-128"/>
              </a:rPr>
              <a:t>・安定・繁栄地域化</a:t>
            </a:r>
            <a:endParaRPr lang="en-US" altLang="ja-JP" b="1" dirty="0">
              <a:solidFill>
                <a:srgbClr val="FF0000"/>
              </a:solidFill>
              <a:latin typeface="ＭＳ ゴシック" panose="020B0609070205080204" pitchFamily="49" charset="-128"/>
              <a:ea typeface="ＭＳ ゴシック" panose="020B0609070205080204" pitchFamily="49" charset="-128"/>
            </a:endParaRPr>
          </a:p>
          <a:p>
            <a:endParaRPr lang="en-US" altLang="ja-JP" b="1" dirty="0" smtClean="0">
              <a:solidFill>
                <a:srgbClr val="FF0000"/>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1625310" y="5545563"/>
            <a:ext cx="9461244" cy="369332"/>
          </a:xfrm>
          <a:prstGeom prst="rect">
            <a:avLst/>
          </a:prstGeom>
        </p:spPr>
        <p:txBody>
          <a:bodyPr wrap="none">
            <a:spAutoFit/>
          </a:bodyPr>
          <a:lstStyle/>
          <a:p>
            <a:r>
              <a:rPr lang="ja-JP" altLang="en-US" b="1" dirty="0" smtClean="0">
                <a:solidFill>
                  <a:srgbClr val="0066FF"/>
                </a:solidFill>
              </a:rPr>
              <a:t>アセアンのリーダーシップのもと</a:t>
            </a:r>
            <a:r>
              <a:rPr lang="ja-JP" altLang="en-US" b="1" dirty="0" smtClean="0">
                <a:solidFill>
                  <a:srgbClr val="0066FF"/>
                </a:solidFill>
                <a:latin typeface="ＭＳ ゴシック" panose="020B0609070205080204" pitchFamily="49" charset="-128"/>
                <a:ea typeface="ＭＳ ゴシック" panose="020B0609070205080204" pitchFamily="49" charset="-128"/>
              </a:rPr>
              <a:t>今後の具体化は？</a:t>
            </a:r>
            <a:r>
              <a:rPr lang="ja-JP" altLang="en-US" b="1" dirty="0" smtClean="0">
                <a:latin typeface="ＭＳ ゴシック" panose="020B0609070205080204" pitchFamily="49" charset="-128"/>
                <a:ea typeface="ＭＳ ゴシック" panose="020B0609070205080204" pitchFamily="49" charset="-128"/>
              </a:rPr>
              <a:t>　　　</a:t>
            </a:r>
            <a:r>
              <a:rPr lang="ja-JP" altLang="en-US" b="1" dirty="0" smtClean="0">
                <a:solidFill>
                  <a:srgbClr val="0066FF"/>
                </a:solidFill>
                <a:latin typeface="ＭＳ ゴシック" panose="020B0609070205080204" pitchFamily="49" charset="-128"/>
                <a:ea typeface="ＭＳ ゴシック" panose="020B0609070205080204" pitchFamily="49" charset="-128"/>
              </a:rPr>
              <a:t>日本は</a:t>
            </a:r>
            <a:r>
              <a:rPr lang="en-US" altLang="ja-JP" b="1" dirty="0" smtClean="0">
                <a:solidFill>
                  <a:srgbClr val="0066FF"/>
                </a:solidFill>
                <a:latin typeface="ＭＳ ゴシック" panose="020B0609070205080204" pitchFamily="49" charset="-128"/>
                <a:ea typeface="ＭＳ ゴシック" panose="020B0609070205080204" pitchFamily="49" charset="-128"/>
              </a:rPr>
              <a:t>AOIP</a:t>
            </a:r>
            <a:r>
              <a:rPr lang="ja-JP" altLang="en-US" b="1" dirty="0" smtClean="0">
                <a:solidFill>
                  <a:srgbClr val="0066FF"/>
                </a:solidFill>
                <a:latin typeface="ＭＳ ゴシック" panose="020B0609070205080204" pitchFamily="49" charset="-128"/>
                <a:ea typeface="ＭＳ ゴシック" panose="020B0609070205080204" pitchFamily="49" charset="-128"/>
              </a:rPr>
              <a:t>とどうかかわるか？</a:t>
            </a:r>
            <a:endParaRPr lang="ja-JP" altLang="en-US" dirty="0">
              <a:solidFill>
                <a:srgbClr val="0066FF"/>
              </a:solidFill>
            </a:endParaRPr>
          </a:p>
        </p:txBody>
      </p:sp>
      <p:sp>
        <p:nvSpPr>
          <p:cNvPr id="7" name="正方形/長方形 6"/>
          <p:cNvSpPr/>
          <p:nvPr/>
        </p:nvSpPr>
        <p:spPr>
          <a:xfrm>
            <a:off x="600456" y="4961106"/>
            <a:ext cx="11179739" cy="646331"/>
          </a:xfrm>
          <a:prstGeom prst="rect">
            <a:avLst/>
          </a:prstGeom>
        </p:spPr>
        <p:txBody>
          <a:bodyPr wrap="square">
            <a:spAutoFit/>
          </a:bodyPr>
          <a:lstStyle/>
          <a:p>
            <a:r>
              <a:rPr lang="ja-JP" altLang="en-US" b="1" dirty="0">
                <a:latin typeface="Hiragino Sans W3"/>
              </a:rPr>
              <a:t>内政不干渉、開放性、包摂性、国際法の尊重、競争よりも対話の重視、海洋協力・連結性強化・</a:t>
            </a:r>
            <a:r>
              <a:rPr lang="en-US" altLang="ja-JP" b="1" dirty="0">
                <a:latin typeface="Hiragino Sans W3"/>
              </a:rPr>
              <a:t>SDGs</a:t>
            </a:r>
            <a:r>
              <a:rPr lang="ja-JP" altLang="en-US" b="1" dirty="0" smtClean="0">
                <a:latin typeface="Hiragino Sans W3"/>
              </a:rPr>
              <a:t>・</a:t>
            </a:r>
            <a:endParaRPr lang="en-US" altLang="ja-JP" b="1" dirty="0" smtClean="0">
              <a:latin typeface="Hiragino Sans W3"/>
            </a:endParaRPr>
          </a:p>
          <a:p>
            <a:r>
              <a:rPr lang="ja-JP" altLang="en-US" b="1" dirty="0" smtClean="0">
                <a:latin typeface="Hiragino Sans W3"/>
              </a:rPr>
              <a:t>その</a:t>
            </a:r>
            <a:r>
              <a:rPr lang="ja-JP" altLang="en-US" b="1" dirty="0">
                <a:latin typeface="Hiragino Sans W3"/>
              </a:rPr>
              <a:t>ほかの経済協力の</a:t>
            </a:r>
            <a:r>
              <a:rPr lang="ja-JP" altLang="en-US" b="1" dirty="0" smtClean="0">
                <a:latin typeface="Hiragino Sans W3"/>
              </a:rPr>
              <a:t>推進</a:t>
            </a:r>
            <a:r>
              <a:rPr lang="ja-JP" altLang="en-US" b="1" dirty="0">
                <a:latin typeface="Hiragino Sans W3"/>
              </a:rPr>
              <a:t>など</a:t>
            </a:r>
            <a:r>
              <a:rPr lang="ja-JP" altLang="en-US" b="1" dirty="0" smtClean="0">
                <a:latin typeface="Hiragino Sans W3"/>
              </a:rPr>
              <a:t>東アジアサミットに</a:t>
            </a:r>
            <a:r>
              <a:rPr lang="ja-JP" altLang="en-US" b="1" dirty="0">
                <a:latin typeface="Hiragino Sans W3"/>
              </a:rPr>
              <a:t>代表</a:t>
            </a:r>
            <a:r>
              <a:rPr lang="ja-JP" altLang="en-US" b="1" dirty="0" smtClean="0">
                <a:latin typeface="Hiragino Sans W3"/>
              </a:rPr>
              <a:t>されるアセアン主導</a:t>
            </a:r>
            <a:r>
              <a:rPr lang="ja-JP" altLang="en-US" b="1" dirty="0">
                <a:latin typeface="Hiragino Sans W3"/>
              </a:rPr>
              <a:t>の枠組みでの協力推進を掲げた。</a:t>
            </a:r>
            <a:endParaRPr lang="ja-JP" altLang="en-US" b="1" dirty="0"/>
          </a:p>
        </p:txBody>
      </p:sp>
      <p:sp>
        <p:nvSpPr>
          <p:cNvPr id="8" name="正方形/長方形 7"/>
          <p:cNvSpPr/>
          <p:nvPr/>
        </p:nvSpPr>
        <p:spPr>
          <a:xfrm>
            <a:off x="285346" y="1935571"/>
            <a:ext cx="11751012" cy="2031325"/>
          </a:xfrm>
          <a:prstGeom prst="rect">
            <a:avLst/>
          </a:prstGeom>
        </p:spPr>
        <p:txBody>
          <a:bodyPr wrap="square">
            <a:spAutoFit/>
          </a:bodyPr>
          <a:lstStyle/>
          <a:p>
            <a:r>
              <a:rPr lang="ja-JP" altLang="en-US" dirty="0">
                <a:solidFill>
                  <a:srgbClr val="00B0F0"/>
                </a:solidFill>
                <a:latin typeface="ＭＳ ゴシック" panose="020B0609070205080204" pitchFamily="49" charset="-128"/>
                <a:ea typeface="ＭＳ ゴシック" panose="020B0609070205080204" pitchFamily="49" charset="-128"/>
              </a:rPr>
              <a:t>インド太平洋地域は米国の安全</a:t>
            </a:r>
            <a:r>
              <a:rPr lang="ja-JP" altLang="en-US" dirty="0" smtClean="0">
                <a:solidFill>
                  <a:srgbClr val="00B0F0"/>
                </a:solidFill>
                <a:latin typeface="ＭＳ ゴシック" panose="020B0609070205080204" pitchFamily="49" charset="-128"/>
                <a:ea typeface="ＭＳ ゴシック" panose="020B0609070205080204" pitchFamily="49" charset="-128"/>
              </a:rPr>
              <a:t>保障上</a:t>
            </a:r>
            <a:r>
              <a:rPr lang="ja-JP" altLang="en-US" dirty="0">
                <a:solidFill>
                  <a:srgbClr val="00B0F0"/>
                </a:solidFill>
                <a:latin typeface="ＭＳ ゴシック" panose="020B0609070205080204" pitchFamily="49" charset="-128"/>
                <a:ea typeface="ＭＳ ゴシック" panose="020B0609070205080204" pitchFamily="49" charset="-128"/>
              </a:rPr>
              <a:t>の利益、地域の平和と安定を損なう恐れのある深刻な安全保障上の脅威に直面しており、 米国が支持する国際システムの中核的な信条が中国、北朝鮮、国際テロ集団の挑戦を</a:t>
            </a:r>
            <a:r>
              <a:rPr lang="ja-JP" altLang="en-US" dirty="0" smtClean="0">
                <a:solidFill>
                  <a:srgbClr val="00B0F0"/>
                </a:solidFill>
                <a:latin typeface="ＭＳ ゴシック" panose="020B0609070205080204" pitchFamily="49" charset="-128"/>
                <a:ea typeface="ＭＳ ゴシック" panose="020B0609070205080204" pitchFamily="49" charset="-128"/>
              </a:rPr>
              <a:t>受けている</a:t>
            </a:r>
            <a:r>
              <a:rPr lang="ja-JP" altLang="en-US" dirty="0">
                <a:solidFill>
                  <a:srgbClr val="00B0F0"/>
                </a:solidFill>
                <a:latin typeface="ＭＳ ゴシック" panose="020B0609070205080204" pitchFamily="49" charset="-128"/>
                <a:ea typeface="ＭＳ ゴシック" panose="020B0609070205080204" pitchFamily="49" charset="-128"/>
              </a:rPr>
              <a:t>と述べ、脅威と戦うために同盟国、パートナーと協働する重要性を強調している。</a:t>
            </a:r>
            <a:r>
              <a:rPr lang="ja-JP" altLang="en-US" dirty="0" smtClean="0">
                <a:solidFill>
                  <a:srgbClr val="00B0F0"/>
                </a:solidFill>
                <a:latin typeface="ＭＳ ゴシック" panose="020B0609070205080204" pitchFamily="49" charset="-128"/>
                <a:ea typeface="ＭＳ ゴシック" panose="020B0609070205080204" pitchFamily="49" charset="-128"/>
              </a:rPr>
              <a:t>そして</a:t>
            </a:r>
            <a:r>
              <a:rPr lang="ja-JP" altLang="en-US" dirty="0">
                <a:solidFill>
                  <a:srgbClr val="00B0F0"/>
                </a:solidFill>
                <a:latin typeface="ＭＳ ゴシック" panose="020B0609070205080204" pitchFamily="49" charset="-128"/>
                <a:ea typeface="ＭＳ ゴシック" panose="020B0609070205080204" pitchFamily="49" charset="-128"/>
              </a:rPr>
              <a:t>、安全保障と防衛協力の拡大とインド太平洋における強力な軍事的プレゼンスの維持</a:t>
            </a:r>
            <a:r>
              <a:rPr lang="ja-JP" altLang="en-US" dirty="0" smtClean="0">
                <a:solidFill>
                  <a:srgbClr val="00B0F0"/>
                </a:solidFill>
                <a:latin typeface="ＭＳ ゴシック" panose="020B0609070205080204" pitchFamily="49" charset="-128"/>
                <a:ea typeface="ＭＳ ゴシック" panose="020B0609070205080204" pitchFamily="49" charset="-128"/>
              </a:rPr>
              <a:t>を強調</a:t>
            </a:r>
            <a:r>
              <a:rPr lang="ja-JP" altLang="en-US" dirty="0">
                <a:solidFill>
                  <a:srgbClr val="00B0F0"/>
                </a:solidFill>
                <a:latin typeface="ＭＳ ゴシック" panose="020B0609070205080204" pitchFamily="49" charset="-128"/>
                <a:ea typeface="ＭＳ ゴシック" panose="020B0609070205080204" pitchFamily="49" charset="-128"/>
              </a:rPr>
              <a:t>している。</a:t>
            </a:r>
            <a:r>
              <a:rPr lang="en-US" altLang="ja-JP" dirty="0">
                <a:solidFill>
                  <a:srgbClr val="00B0F0"/>
                </a:solidFill>
                <a:latin typeface="ＭＳ ゴシック" panose="020B0609070205080204" pitchFamily="49" charset="-128"/>
                <a:ea typeface="ＭＳ ゴシック" panose="020B0609070205080204" pitchFamily="49" charset="-128"/>
              </a:rPr>
              <a:t>ASEAN </a:t>
            </a:r>
            <a:r>
              <a:rPr lang="ja-JP" altLang="en-US" dirty="0">
                <a:solidFill>
                  <a:srgbClr val="00B0F0"/>
                </a:solidFill>
                <a:latin typeface="ＭＳ ゴシック" panose="020B0609070205080204" pitchFamily="49" charset="-128"/>
                <a:ea typeface="ＭＳ ゴシック" panose="020B0609070205080204" pitchFamily="49" charset="-128"/>
              </a:rPr>
              <a:t>については</a:t>
            </a:r>
            <a:r>
              <a:rPr lang="ja-JP" altLang="en-US" dirty="0" smtClean="0">
                <a:solidFill>
                  <a:srgbClr val="00B0F0"/>
                </a:solidFill>
                <a:latin typeface="ＭＳ ゴシック" panose="020B0609070205080204" pitchFamily="49" charset="-128"/>
                <a:ea typeface="ＭＳ ゴシック" panose="020B0609070205080204" pitchFamily="49" charset="-128"/>
              </a:rPr>
              <a:t>、</a:t>
            </a:r>
            <a:endParaRPr lang="en-US" altLang="ja-JP" dirty="0" smtClean="0">
              <a:solidFill>
                <a:srgbClr val="00B0F0"/>
              </a:solidFill>
              <a:latin typeface="ＭＳ ゴシック" panose="020B0609070205080204" pitchFamily="49" charset="-128"/>
              <a:ea typeface="ＭＳ ゴシック" panose="020B0609070205080204" pitchFamily="49" charset="-128"/>
            </a:endParaRPr>
          </a:p>
          <a:p>
            <a:r>
              <a:rPr lang="ja-JP" altLang="en-US" dirty="0" smtClean="0">
                <a:solidFill>
                  <a:srgbClr val="00B0F0"/>
                </a:solidFill>
                <a:latin typeface="ＭＳ ゴシック" panose="020B0609070205080204" pitchFamily="49" charset="-128"/>
                <a:ea typeface="ＭＳ ゴシック" panose="020B0609070205080204" pitchFamily="49" charset="-128"/>
              </a:rPr>
              <a:t>戦略的</a:t>
            </a:r>
            <a:r>
              <a:rPr lang="ja-JP" altLang="en-US" dirty="0">
                <a:solidFill>
                  <a:srgbClr val="00B0F0"/>
                </a:solidFill>
                <a:latin typeface="ＭＳ ゴシック" panose="020B0609070205080204" pitchFamily="49" charset="-128"/>
                <a:ea typeface="ＭＳ ゴシック" panose="020B0609070205080204" pitchFamily="49" charset="-128"/>
              </a:rPr>
              <a:t>パートナーシップに関係を引き上げるべきと</a:t>
            </a:r>
            <a:r>
              <a:rPr lang="ja-JP" altLang="en-US" dirty="0" smtClean="0">
                <a:solidFill>
                  <a:srgbClr val="00B0F0"/>
                </a:solidFill>
                <a:latin typeface="ＭＳ ゴシック" panose="020B0609070205080204" pitchFamily="49" charset="-128"/>
                <a:ea typeface="ＭＳ ゴシック" panose="020B0609070205080204" pitchFamily="49" charset="-128"/>
              </a:rPr>
              <a:t>して</a:t>
            </a:r>
            <a:r>
              <a:rPr lang="ja-JP" altLang="en-US" dirty="0">
                <a:solidFill>
                  <a:srgbClr val="00B0F0"/>
                </a:solidFill>
                <a:latin typeface="ＭＳ ゴシック" panose="020B0609070205080204" pitchFamily="49" charset="-128"/>
                <a:ea typeface="ＭＳ ゴシック" panose="020B0609070205080204" pitchFamily="49" charset="-128"/>
              </a:rPr>
              <a:t>いる。南シナ海などでの</a:t>
            </a:r>
            <a:r>
              <a:rPr lang="ja-JP" altLang="en-US" b="1" dirty="0">
                <a:solidFill>
                  <a:srgbClr val="FF0000"/>
                </a:solidFill>
                <a:latin typeface="ＭＳ ゴシック" panose="020B0609070205080204" pitchFamily="49" charset="-128"/>
                <a:ea typeface="ＭＳ ゴシック" panose="020B0609070205080204" pitchFamily="49" charset="-128"/>
              </a:rPr>
              <a:t>航行や飛行の自由作戦</a:t>
            </a:r>
            <a:r>
              <a:rPr lang="ja-JP" altLang="en-US" dirty="0">
                <a:solidFill>
                  <a:srgbClr val="00B0F0"/>
                </a:solidFill>
                <a:latin typeface="ＭＳ ゴシック" panose="020B0609070205080204" pitchFamily="49" charset="-128"/>
                <a:ea typeface="ＭＳ ゴシック" panose="020B0609070205080204" pitchFamily="49" charset="-128"/>
              </a:rPr>
              <a:t>を定期的に行うなど中国けん制色の</a:t>
            </a:r>
            <a:r>
              <a:rPr lang="ja-JP" altLang="en-US" dirty="0" smtClean="0">
                <a:solidFill>
                  <a:srgbClr val="00B0F0"/>
                </a:solidFill>
                <a:latin typeface="ＭＳ ゴシック" panose="020B0609070205080204" pitchFamily="49" charset="-128"/>
                <a:ea typeface="ＭＳ ゴシック" panose="020B0609070205080204" pitchFamily="49" charset="-128"/>
              </a:rPr>
              <a:t>強い内容</a:t>
            </a:r>
            <a:r>
              <a:rPr lang="ja-JP" altLang="en-US" dirty="0">
                <a:solidFill>
                  <a:srgbClr val="00B0F0"/>
                </a:solidFill>
                <a:latin typeface="ＭＳ ゴシック" panose="020B0609070205080204" pitchFamily="49" charset="-128"/>
                <a:ea typeface="ＭＳ ゴシック" panose="020B0609070205080204" pitchFamily="49" charset="-128"/>
              </a:rPr>
              <a:t>で</a:t>
            </a:r>
            <a:r>
              <a:rPr lang="ja-JP" altLang="en-US" dirty="0" smtClean="0">
                <a:solidFill>
                  <a:srgbClr val="00B0F0"/>
                </a:solidFill>
                <a:latin typeface="ＭＳ ゴシック" panose="020B0609070205080204" pitchFamily="49" charset="-128"/>
                <a:ea typeface="ＭＳ ゴシック" panose="020B0609070205080204" pitchFamily="49" charset="-128"/>
              </a:rPr>
              <a:t>ある。</a:t>
            </a:r>
            <a:r>
              <a:rPr lang="en-US" altLang="ja-JP" b="1" dirty="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米国</a:t>
            </a:r>
            <a:r>
              <a:rPr lang="ja-JP" altLang="en-US" b="1" dirty="0" smtClean="0">
                <a:latin typeface="ＭＳ ゴシック" panose="020B0609070205080204" pitchFamily="49" charset="-128"/>
                <a:ea typeface="ＭＳ ゴシック" panose="020B0609070205080204" pitchFamily="49" charset="-128"/>
              </a:rPr>
              <a:t>の戦略）</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t> </a:t>
            </a:r>
            <a:r>
              <a:rPr lang="ja-JP" altLang="en-US" b="1" dirty="0" smtClean="0">
                <a:solidFill>
                  <a:srgbClr val="7030A0"/>
                </a:solidFill>
              </a:rPr>
              <a:t>自由</a:t>
            </a:r>
            <a:r>
              <a:rPr lang="ja-JP" altLang="en-US" b="1" dirty="0">
                <a:solidFill>
                  <a:srgbClr val="7030A0"/>
                </a:solidFill>
              </a:rPr>
              <a:t>で開かれたインド</a:t>
            </a:r>
            <a:r>
              <a:rPr lang="ja-JP" altLang="en-US" b="1" dirty="0" smtClean="0">
                <a:solidFill>
                  <a:srgbClr val="7030A0"/>
                </a:solidFill>
              </a:rPr>
              <a:t>太平洋</a:t>
            </a:r>
            <a:r>
              <a:rPr lang="en-US" altLang="ja-JP" b="1" dirty="0" smtClean="0">
                <a:solidFill>
                  <a:srgbClr val="7030A0"/>
                </a:solidFill>
              </a:rPr>
              <a:t>(</a:t>
            </a:r>
            <a:r>
              <a:rPr lang="ja-JP" altLang="en-US" b="1" dirty="0" smtClean="0">
                <a:solidFill>
                  <a:srgbClr val="7030A0"/>
                </a:solidFill>
              </a:rPr>
              <a:t>戦略</a:t>
            </a:r>
            <a:r>
              <a:rPr lang="en-US" altLang="ja-JP" b="1" dirty="0" smtClean="0">
                <a:solidFill>
                  <a:srgbClr val="7030A0"/>
                </a:solidFill>
              </a:rPr>
              <a:t>)</a:t>
            </a:r>
            <a:r>
              <a:rPr lang="ja-JP" altLang="en-US" b="1" dirty="0" smtClean="0">
                <a:solidFill>
                  <a:srgbClr val="7030A0"/>
                </a:solidFill>
              </a:rPr>
              <a:t> </a:t>
            </a:r>
            <a:r>
              <a:rPr lang="en-US" altLang="ja-JP" b="1" dirty="0" smtClean="0">
                <a:solidFill>
                  <a:srgbClr val="7030A0"/>
                </a:solidFill>
              </a:rPr>
              <a:t>(FOIP) 2016 </a:t>
            </a:r>
            <a:r>
              <a:rPr lang="ja-JP" altLang="en-US" b="1" dirty="0" smtClean="0">
                <a:solidFill>
                  <a:srgbClr val="7030A0"/>
                </a:solidFill>
              </a:rPr>
              <a:t>安倍外交方針</a:t>
            </a:r>
            <a:endParaRPr lang="en-US" altLang="ja-JP" b="1" dirty="0" smtClean="0">
              <a:solidFill>
                <a:srgbClr val="7030A0"/>
              </a:solidFill>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804738" y="6262697"/>
            <a:ext cx="11672234" cy="369332"/>
          </a:xfrm>
          <a:prstGeom prst="rect">
            <a:avLst/>
          </a:prstGeom>
        </p:spPr>
        <p:txBody>
          <a:bodyPr wrap="square">
            <a:spAutoFit/>
          </a:bodyPr>
          <a:lstStyle/>
          <a:p>
            <a:r>
              <a:rPr lang="ja-JP" altLang="en-US" b="1" dirty="0">
                <a:solidFill>
                  <a:srgbClr val="000000"/>
                </a:solidFill>
                <a:latin typeface="Meiryo" panose="020B0604030504040204" pitchFamily="50" charset="-128"/>
                <a:ea typeface="Meiryo" panose="020B0604030504040204" pitchFamily="50" charset="-128"/>
              </a:rPr>
              <a:t>自由で開かれたインド太平洋（</a:t>
            </a:r>
            <a:r>
              <a:rPr lang="en-US" altLang="ja-JP" b="1" dirty="0">
                <a:solidFill>
                  <a:srgbClr val="000000"/>
                </a:solidFill>
                <a:latin typeface="Meiryo" panose="020B0604030504040204" pitchFamily="50" charset="-128"/>
                <a:ea typeface="Meiryo" panose="020B0604030504040204" pitchFamily="50" charset="-128"/>
              </a:rPr>
              <a:t>FOIP</a:t>
            </a:r>
            <a:r>
              <a:rPr lang="ja-JP" altLang="en-US" b="1" dirty="0">
                <a:solidFill>
                  <a:srgbClr val="000000"/>
                </a:solidFill>
                <a:latin typeface="Meiryo" panose="020B0604030504040204" pitchFamily="50" charset="-128"/>
                <a:ea typeface="Meiryo" panose="020B0604030504040204" pitchFamily="50" charset="-128"/>
              </a:rPr>
              <a:t>）のための新たな</a:t>
            </a:r>
            <a:r>
              <a:rPr lang="ja-JP" altLang="en-US" b="1" dirty="0" smtClean="0">
                <a:solidFill>
                  <a:srgbClr val="000000"/>
                </a:solidFill>
                <a:latin typeface="Meiryo" panose="020B0604030504040204" pitchFamily="50" charset="-128"/>
                <a:ea typeface="Meiryo" panose="020B0604030504040204" pitchFamily="50" charset="-128"/>
              </a:rPr>
              <a:t>プラン </a:t>
            </a:r>
            <a:r>
              <a:rPr lang="en-US" altLang="ja-JP" b="1" dirty="0" smtClean="0">
                <a:solidFill>
                  <a:srgbClr val="000000"/>
                </a:solidFill>
                <a:latin typeface="Meiryo" panose="020B0604030504040204" pitchFamily="50" charset="-128"/>
                <a:ea typeface="Meiryo" panose="020B0604030504040204" pitchFamily="50" charset="-128"/>
              </a:rPr>
              <a:t>(</a:t>
            </a:r>
            <a:r>
              <a:rPr lang="ja-JP" altLang="en-US" b="1" dirty="0" smtClean="0">
                <a:solidFill>
                  <a:srgbClr val="000000"/>
                </a:solidFill>
                <a:latin typeface="Meiryo" panose="020B0604030504040204" pitchFamily="50" charset="-128"/>
                <a:ea typeface="Meiryo" panose="020B0604030504040204" pitchFamily="50" charset="-128"/>
              </a:rPr>
              <a:t>日米）　　      </a:t>
            </a:r>
            <a:r>
              <a:rPr lang="ja-JP" altLang="en-US" b="1" dirty="0" smtClean="0">
                <a:solidFill>
                  <a:srgbClr val="FF0000"/>
                </a:solidFill>
                <a:latin typeface="Meiryo" panose="020B0604030504040204" pitchFamily="50" charset="-128"/>
                <a:ea typeface="Meiryo" panose="020B0604030504040204" pitchFamily="50" charset="-128"/>
              </a:rPr>
              <a:t>一路一帯（中国）</a:t>
            </a:r>
            <a:endParaRPr lang="ja-JP" altLang="en-US" dirty="0">
              <a:solidFill>
                <a:srgbClr val="FF0000"/>
              </a:solidFill>
            </a:endParaRPr>
          </a:p>
        </p:txBody>
      </p:sp>
      <p:sp>
        <p:nvSpPr>
          <p:cNvPr id="11" name="角丸四角形 10"/>
          <p:cNvSpPr/>
          <p:nvPr/>
        </p:nvSpPr>
        <p:spPr>
          <a:xfrm>
            <a:off x="285346" y="1882868"/>
            <a:ext cx="11751012" cy="2084028"/>
          </a:xfrm>
          <a:prstGeom prst="round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43193" y="4159137"/>
            <a:ext cx="11835318" cy="1796744"/>
          </a:xfrm>
          <a:prstGeom prst="roundRect">
            <a:avLst/>
          </a:prstGeom>
          <a:noFill/>
          <a:ln w="5715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2787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883928" y="461032"/>
            <a:ext cx="7782127" cy="72443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435158" y="5830607"/>
            <a:ext cx="6952033" cy="86990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036325" y="530859"/>
            <a:ext cx="8167990" cy="584775"/>
          </a:xfrm>
          <a:prstGeom prst="rect">
            <a:avLst/>
          </a:prstGeom>
        </p:spPr>
        <p:txBody>
          <a:bodyPr wrap="square">
            <a:spAutoFit/>
          </a:bodyPr>
          <a:lstStyle/>
          <a:p>
            <a:r>
              <a:rPr lang="en-US" altLang="ja-JP" sz="3200" b="1" dirty="0" smtClean="0">
                <a:latin typeface="HGS明朝E" panose="02020900000000000000" pitchFamily="18" charset="-128"/>
                <a:ea typeface="HGS明朝E" panose="02020900000000000000" pitchFamily="18" charset="-128"/>
              </a:rPr>
              <a:t>4  </a:t>
            </a:r>
            <a:r>
              <a:rPr lang="ja-JP" altLang="en-US" sz="3200" b="1" dirty="0" smtClean="0">
                <a:latin typeface="HGS明朝E" panose="02020900000000000000" pitchFamily="18" charset="-128"/>
                <a:ea typeface="HGS明朝E" panose="02020900000000000000" pitchFamily="18" charset="-128"/>
              </a:rPr>
              <a:t>アセアンを市民の運動と協力が支える</a:t>
            </a:r>
            <a:endParaRPr lang="ja-JP" altLang="en-US" sz="3200" b="1" dirty="0">
              <a:latin typeface="HGS明朝E" panose="02020900000000000000" pitchFamily="18" charset="-128"/>
              <a:ea typeface="HGS明朝E" panose="02020900000000000000" pitchFamily="18" charset="-128"/>
            </a:endParaRPr>
          </a:p>
        </p:txBody>
      </p:sp>
      <p:sp>
        <p:nvSpPr>
          <p:cNvPr id="3" name="正方形/長方形 2"/>
          <p:cNvSpPr/>
          <p:nvPr/>
        </p:nvSpPr>
        <p:spPr>
          <a:xfrm>
            <a:off x="914402" y="1546537"/>
            <a:ext cx="11413788" cy="4062651"/>
          </a:xfrm>
          <a:prstGeom prst="rect">
            <a:avLst/>
          </a:prstGeom>
        </p:spPr>
        <p:txBody>
          <a:bodyPr wrap="square">
            <a:spAutoFit/>
          </a:bodyPr>
          <a:lstStyle/>
          <a:p>
            <a:r>
              <a:rPr lang="ja-JP" altLang="en-US" b="1" dirty="0" smtClean="0">
                <a:solidFill>
                  <a:srgbClr val="2C2C2C"/>
                </a:solidFill>
                <a:latin typeface="Hiragino Sans W3"/>
              </a:rPr>
              <a:t>アセアン憲章　第</a:t>
            </a:r>
            <a:r>
              <a:rPr lang="ja-JP" altLang="en-US" b="1" dirty="0">
                <a:solidFill>
                  <a:srgbClr val="2C2C2C"/>
                </a:solidFill>
                <a:latin typeface="Hiragino Sans W3"/>
              </a:rPr>
              <a:t>１</a:t>
            </a:r>
            <a:r>
              <a:rPr lang="ja-JP" altLang="en-US" b="1" dirty="0" smtClean="0">
                <a:solidFill>
                  <a:srgbClr val="2C2C2C"/>
                </a:solidFill>
                <a:latin typeface="Hiragino Sans W3"/>
              </a:rPr>
              <a:t>条（目的）　</a:t>
            </a:r>
            <a:endParaRPr lang="en-US" altLang="ja-JP" b="1" dirty="0" smtClean="0">
              <a:solidFill>
                <a:srgbClr val="2C2C2C"/>
              </a:solidFill>
              <a:latin typeface="Hiragino Sans W3"/>
            </a:endParaRPr>
          </a:p>
          <a:p>
            <a:endParaRPr lang="en-US" altLang="ja-JP" b="1" dirty="0" smtClean="0">
              <a:solidFill>
                <a:srgbClr val="2C2C2C"/>
              </a:solidFill>
              <a:latin typeface="Hiragino Sans W3"/>
            </a:endParaRPr>
          </a:p>
          <a:p>
            <a:r>
              <a:rPr lang="ja-JP" altLang="en-US" b="1" dirty="0">
                <a:solidFill>
                  <a:srgbClr val="2C2C2C"/>
                </a:solidFill>
                <a:latin typeface="Hiragino Sans W3"/>
              </a:rPr>
              <a:t>１３</a:t>
            </a:r>
            <a:r>
              <a:rPr lang="ja-JP" altLang="en-US" b="1" dirty="0" smtClean="0">
                <a:solidFill>
                  <a:srgbClr val="2C2C2C"/>
                </a:solidFill>
                <a:latin typeface="Hiragino Sans W3"/>
              </a:rPr>
              <a:t>項　社会のすべての部門がアセアン統合と共同体構築の過程に参加し、</a:t>
            </a:r>
            <a:endParaRPr lang="en-US" altLang="ja-JP" b="1" dirty="0" smtClean="0">
              <a:solidFill>
                <a:srgbClr val="2C2C2C"/>
              </a:solidFill>
              <a:latin typeface="Hiragino Sans W3"/>
            </a:endParaRPr>
          </a:p>
          <a:p>
            <a:r>
              <a:rPr lang="en-US" altLang="ja-JP" b="1" dirty="0">
                <a:solidFill>
                  <a:srgbClr val="2C2C2C"/>
                </a:solidFill>
                <a:latin typeface="Hiragino Sans W3"/>
              </a:rPr>
              <a:t> </a:t>
            </a:r>
            <a:r>
              <a:rPr lang="en-US" altLang="ja-JP" b="1" dirty="0" smtClean="0">
                <a:solidFill>
                  <a:srgbClr val="2C2C2C"/>
                </a:solidFill>
                <a:latin typeface="Hiragino Sans W3"/>
              </a:rPr>
              <a:t>             </a:t>
            </a:r>
            <a:r>
              <a:rPr lang="ja-JP" altLang="en-US" b="1" dirty="0" smtClean="0">
                <a:solidFill>
                  <a:srgbClr val="2C2C2C"/>
                </a:solidFill>
                <a:latin typeface="Hiragino Sans W3"/>
              </a:rPr>
              <a:t>恩恵を受けることを推奨される人民中心のアセアンを促進すること</a:t>
            </a:r>
            <a:endParaRPr lang="en-US" altLang="ja-JP" b="1" dirty="0" smtClean="0">
              <a:solidFill>
                <a:srgbClr val="2C2C2C"/>
              </a:solidFill>
              <a:latin typeface="Hiragino Sans W3"/>
            </a:endParaRPr>
          </a:p>
          <a:p>
            <a:endParaRPr lang="en-US" altLang="ja-JP" b="1" dirty="0">
              <a:solidFill>
                <a:srgbClr val="2C2C2C"/>
              </a:solidFill>
              <a:latin typeface="Hiragino Sans W3"/>
            </a:endParaRPr>
          </a:p>
          <a:p>
            <a:r>
              <a:rPr lang="ja-JP" altLang="en-US" b="1" dirty="0" smtClean="0">
                <a:solidFill>
                  <a:srgbClr val="2C2C2C"/>
                </a:solidFill>
                <a:latin typeface="Hiragino Sans W3"/>
              </a:rPr>
              <a:t>第</a:t>
            </a:r>
            <a:r>
              <a:rPr lang="ja-JP" altLang="en-US" b="1" dirty="0">
                <a:solidFill>
                  <a:srgbClr val="2C2C2C"/>
                </a:solidFill>
                <a:latin typeface="Hiragino Sans W3"/>
              </a:rPr>
              <a:t>１５</a:t>
            </a:r>
            <a:r>
              <a:rPr lang="ja-JP" altLang="en-US" b="1" dirty="0" smtClean="0">
                <a:solidFill>
                  <a:srgbClr val="2C2C2C"/>
                </a:solidFill>
                <a:latin typeface="Hiragino Sans W3"/>
              </a:rPr>
              <a:t>条（アセアン連携団体）</a:t>
            </a:r>
            <a:r>
              <a:rPr lang="ja-JP" altLang="en-US" b="1" dirty="0">
                <a:solidFill>
                  <a:srgbClr val="2C2C2C"/>
                </a:solidFill>
                <a:latin typeface="Hiragino Sans W3"/>
              </a:rPr>
              <a:t>　</a:t>
            </a:r>
            <a:r>
              <a:rPr lang="ja-JP" altLang="en-US" b="1" dirty="0" smtClean="0">
                <a:solidFill>
                  <a:srgbClr val="2C2C2C"/>
                </a:solidFill>
                <a:latin typeface="Hiragino Sans W3"/>
              </a:rPr>
              <a:t>アセアン共同体を構築するため協同する</a:t>
            </a:r>
            <a:endParaRPr lang="en-US" altLang="ja-JP" b="1" dirty="0" smtClean="0">
              <a:solidFill>
                <a:srgbClr val="2C2C2C"/>
              </a:solidFill>
              <a:latin typeface="Hiragino Sans W3"/>
            </a:endParaRPr>
          </a:p>
          <a:p>
            <a:endParaRPr lang="en-US" altLang="ja-JP" b="1" dirty="0" smtClean="0">
              <a:solidFill>
                <a:srgbClr val="2C2C2C"/>
              </a:solidFill>
              <a:latin typeface="Hiragino Sans W3"/>
            </a:endParaRPr>
          </a:p>
          <a:p>
            <a:r>
              <a:rPr lang="ja-JP" altLang="en-US" b="1" dirty="0">
                <a:solidFill>
                  <a:srgbClr val="2C2C2C"/>
                </a:solidFill>
                <a:latin typeface="Hiragino Sans W3"/>
              </a:rPr>
              <a:t>　</a:t>
            </a:r>
            <a:r>
              <a:rPr lang="ja-JP" altLang="en-US" b="1" dirty="0" smtClean="0">
                <a:solidFill>
                  <a:srgbClr val="2C2C2C"/>
                </a:solidFill>
                <a:latin typeface="Hiragino Sans W3"/>
              </a:rPr>
              <a:t>　各国にある民間の研究機関や専門家（トラック２）</a:t>
            </a:r>
            <a:endParaRPr lang="en-US" altLang="ja-JP" b="1" dirty="0" smtClean="0">
              <a:solidFill>
                <a:srgbClr val="2C2C2C"/>
              </a:solidFill>
              <a:latin typeface="Hiragino Sans W3"/>
            </a:endParaRPr>
          </a:p>
          <a:p>
            <a:endParaRPr lang="en-US" altLang="ja-JP" b="1" dirty="0" smtClean="0">
              <a:solidFill>
                <a:srgbClr val="2C2C2C"/>
              </a:solidFill>
              <a:latin typeface="Hiragino Sans W3"/>
            </a:endParaRPr>
          </a:p>
          <a:p>
            <a:r>
              <a:rPr lang="ja-JP" altLang="en-US" b="1" dirty="0" smtClean="0">
                <a:solidFill>
                  <a:srgbClr val="2C2C2C"/>
                </a:solidFill>
                <a:latin typeface="Hiragino Sans W3"/>
              </a:rPr>
              <a:t>　</a:t>
            </a:r>
            <a:r>
              <a:rPr lang="ja-JP" altLang="en-US" b="1" dirty="0" smtClean="0">
                <a:solidFill>
                  <a:srgbClr val="0066FF"/>
                </a:solidFill>
                <a:latin typeface="Hiragino Sans W3"/>
              </a:rPr>
              <a:t>　</a:t>
            </a:r>
            <a:r>
              <a:rPr lang="ja-JP" altLang="en-US" b="1" dirty="0" smtClean="0">
                <a:latin typeface="Hiragino Sans W3"/>
              </a:rPr>
              <a:t>市民</a:t>
            </a:r>
            <a:r>
              <a:rPr lang="ja-JP" altLang="en-US" b="1" dirty="0">
                <a:latin typeface="Hiragino Sans W3"/>
              </a:rPr>
              <a:t>社会</a:t>
            </a:r>
            <a:r>
              <a:rPr lang="ja-JP" altLang="en-US" b="1" dirty="0" smtClean="0">
                <a:latin typeface="Hiragino Sans W3"/>
              </a:rPr>
              <a:t>組織の代表や活動家（トラック３）</a:t>
            </a:r>
            <a:endParaRPr lang="en-US" altLang="ja-JP" b="1" dirty="0" smtClean="0">
              <a:latin typeface="Hiragino Sans W3"/>
            </a:endParaRPr>
          </a:p>
          <a:p>
            <a:endParaRPr lang="en-US" altLang="ja-JP" b="1" dirty="0" smtClean="0">
              <a:latin typeface="Hiragino Sans W3"/>
            </a:endParaRPr>
          </a:p>
          <a:p>
            <a:r>
              <a:rPr lang="ja-JP" altLang="en-US" sz="2000" b="1" dirty="0" smtClean="0">
                <a:solidFill>
                  <a:srgbClr val="FF0000"/>
                </a:solidFill>
                <a:latin typeface="ＭＳ ゴシック" panose="020B0609070205080204" pitchFamily="49" charset="-128"/>
                <a:ea typeface="ＭＳ ゴシック" panose="020B0609070205080204" pitchFamily="49" charset="-128"/>
              </a:rPr>
              <a:t>「アセアン市民社会会議</a:t>
            </a:r>
            <a:r>
              <a:rPr lang="en-US" altLang="ja-JP" sz="2000" b="1" dirty="0" smtClean="0">
                <a:solidFill>
                  <a:srgbClr val="FF0000"/>
                </a:solidFill>
                <a:latin typeface="ＭＳ ゴシック" panose="020B0609070205080204" pitchFamily="49" charset="-128"/>
                <a:ea typeface="ＭＳ ゴシック" panose="020B0609070205080204" pitchFamily="49" charset="-128"/>
              </a:rPr>
              <a:t>/</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人民フォーラム」は首脳会議と並行して討論する　</a:t>
            </a:r>
            <a:endParaRPr lang="en-US" altLang="ja-JP" sz="2000"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sz="2000" b="1" dirty="0" smtClean="0">
                <a:solidFill>
                  <a:srgbClr val="FF0000"/>
                </a:solidFill>
                <a:latin typeface="ＭＳ ゴシック" panose="020B0609070205080204" pitchFamily="49" charset="-128"/>
                <a:ea typeface="ＭＳ ゴシック" panose="020B0609070205080204" pitchFamily="49" charset="-128"/>
              </a:rPr>
              <a:t>　　　　　　　　　　　　　　　　　　　</a:t>
            </a:r>
            <a:r>
              <a:rPr lang="en-US" altLang="ja-JP" sz="2000" b="1" dirty="0" smtClean="0">
                <a:solidFill>
                  <a:srgbClr val="FF0000"/>
                </a:solidFill>
                <a:latin typeface="ＭＳ ゴシック" panose="020B0609070205080204" pitchFamily="49" charset="-128"/>
                <a:ea typeface="ＭＳ ゴシック" panose="020B0609070205080204" pitchFamily="49" charset="-128"/>
              </a:rPr>
              <a:t> </a:t>
            </a:r>
            <a:r>
              <a:rPr lang="en-US" altLang="ja-JP" sz="2000" b="1" dirty="0" smtClean="0">
                <a:solidFill>
                  <a:srgbClr val="00B050"/>
                </a:solidFill>
                <a:latin typeface="ＭＳ ゴシック" panose="020B0609070205080204" pitchFamily="49" charset="-128"/>
                <a:ea typeface="ＭＳ ゴシック" panose="020B0609070205080204" pitchFamily="49" charset="-128"/>
              </a:rPr>
              <a:t>(</a:t>
            </a:r>
            <a:r>
              <a:rPr lang="ja-JP" altLang="en-US" sz="2000" b="1" dirty="0" smtClean="0">
                <a:solidFill>
                  <a:srgbClr val="00B050"/>
                </a:solidFill>
                <a:latin typeface="ＭＳ ゴシック" panose="020B0609070205080204" pitchFamily="49" charset="-128"/>
                <a:ea typeface="ＭＳ ゴシック" panose="020B0609070205080204" pitchFamily="49" charset="-128"/>
              </a:rPr>
              <a:t>日本</a:t>
            </a:r>
            <a:r>
              <a:rPr lang="en-US" altLang="ja-JP" sz="2000" b="1" dirty="0" smtClean="0">
                <a:solidFill>
                  <a:srgbClr val="00B050"/>
                </a:solidFill>
                <a:latin typeface="ＭＳ ゴシック" panose="020B0609070205080204" pitchFamily="49" charset="-128"/>
                <a:ea typeface="ＭＳ ゴシック" panose="020B0609070205080204" pitchFamily="49" charset="-128"/>
              </a:rPr>
              <a:t>AALA</a:t>
            </a:r>
            <a:r>
              <a:rPr lang="ja-JP" altLang="en-US" sz="2000" b="1" dirty="0" smtClean="0">
                <a:solidFill>
                  <a:srgbClr val="00B050"/>
                </a:solidFill>
                <a:latin typeface="ＭＳ ゴシック" panose="020B0609070205080204" pitchFamily="49" charset="-128"/>
                <a:ea typeface="ＭＳ ゴシック" panose="020B0609070205080204" pitchFamily="49" charset="-128"/>
              </a:rPr>
              <a:t>はオブザーバー参加）</a:t>
            </a:r>
            <a:endParaRPr lang="en-US" altLang="ja-JP" sz="2000" b="1" dirty="0" smtClean="0">
              <a:solidFill>
                <a:srgbClr val="00B050"/>
              </a:solidFill>
              <a:latin typeface="ＭＳ ゴシック" panose="020B0609070205080204" pitchFamily="49" charset="-128"/>
              <a:ea typeface="ＭＳ ゴシック" panose="020B0609070205080204" pitchFamily="49" charset="-128"/>
            </a:endParaRPr>
          </a:p>
          <a:p>
            <a:r>
              <a:rPr lang="en-US" altLang="ja-JP" sz="2000" b="1" dirty="0">
                <a:solidFill>
                  <a:srgbClr val="FF0000"/>
                </a:solidFill>
                <a:latin typeface="ＭＳ ゴシック" panose="020B0609070205080204" pitchFamily="49" charset="-128"/>
                <a:ea typeface="ＭＳ ゴシック" panose="020B0609070205080204" pitchFamily="49" charset="-128"/>
              </a:rPr>
              <a:t> </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市民社会会議の要望を政府レベルにフィードバックさせる 「人民志向」方式をとる</a:t>
            </a:r>
            <a:endParaRPr lang="ja-JP" altLang="en-US" sz="2000" b="1" dirty="0">
              <a:solidFill>
                <a:srgbClr val="FF0000"/>
              </a:solidFill>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2892359" y="5830607"/>
            <a:ext cx="9435831" cy="830997"/>
          </a:xfrm>
          <a:prstGeom prst="rect">
            <a:avLst/>
          </a:prstGeom>
        </p:spPr>
        <p:txBody>
          <a:bodyPr wrap="square">
            <a:spAutoFit/>
          </a:bodyPr>
          <a:lstStyle/>
          <a:p>
            <a:r>
              <a:rPr lang="ja-JP" altLang="en-US" sz="2400" b="1" dirty="0" smtClean="0">
                <a:latin typeface="Hiragino Sans W3"/>
              </a:rPr>
              <a:t>ミャンマー問題が試金石</a:t>
            </a:r>
            <a:endParaRPr lang="en-US" altLang="ja-JP" sz="2400" b="1" dirty="0" smtClean="0">
              <a:latin typeface="Hiragino Sans W3"/>
            </a:endParaRPr>
          </a:p>
          <a:p>
            <a:r>
              <a:rPr lang="ja-JP" altLang="en-US" sz="2400" b="1" dirty="0" smtClean="0">
                <a:solidFill>
                  <a:srgbClr val="0066FF"/>
                </a:solidFill>
                <a:latin typeface="Hiragino Sans W3"/>
              </a:rPr>
              <a:t>主権の尊重、内政不干渉　</a:t>
            </a:r>
            <a:r>
              <a:rPr lang="ja-JP" altLang="en-US" sz="2400" b="1" dirty="0" smtClean="0">
                <a:solidFill>
                  <a:srgbClr val="FF0000"/>
                </a:solidFill>
                <a:latin typeface="Hiragino Sans W3"/>
              </a:rPr>
              <a:t>⇔</a:t>
            </a:r>
            <a:r>
              <a:rPr lang="ja-JP" altLang="en-US" sz="2400" b="1" dirty="0" smtClean="0">
                <a:solidFill>
                  <a:srgbClr val="0066FF"/>
                </a:solidFill>
                <a:latin typeface="Hiragino Sans W3"/>
              </a:rPr>
              <a:t>　人民の連帯</a:t>
            </a:r>
            <a:endParaRPr lang="ja-JP" altLang="en-US" sz="2400" b="1" dirty="0">
              <a:solidFill>
                <a:srgbClr val="0066FF"/>
              </a:solidFill>
            </a:endParaRPr>
          </a:p>
        </p:txBody>
      </p:sp>
    </p:spTree>
    <p:extLst>
      <p:ext uri="{BB962C8B-B14F-4D97-AF65-F5344CB8AC3E}">
        <p14:creationId xmlns:p14="http://schemas.microsoft.com/office/powerpoint/2010/main" val="485327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818015" y="165370"/>
            <a:ext cx="4609107" cy="6529569"/>
          </a:xfrm>
          <a:prstGeom prst="rect">
            <a:avLst/>
          </a:prstGeom>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122" y="1724641"/>
            <a:ext cx="5424792" cy="3828434"/>
          </a:xfrm>
          <a:prstGeom prst="rect">
            <a:avLst/>
          </a:prstGeom>
        </p:spPr>
      </p:pic>
    </p:spTree>
    <p:extLst>
      <p:ext uri="{BB962C8B-B14F-4D97-AF65-F5344CB8AC3E}">
        <p14:creationId xmlns:p14="http://schemas.microsoft.com/office/powerpoint/2010/main" val="3910578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40468" y="979086"/>
            <a:ext cx="11332723" cy="5923733"/>
          </a:xfrm>
          <a:prstGeom prst="rect">
            <a:avLst/>
          </a:prstGeom>
        </p:spPr>
      </p:pic>
      <p:sp>
        <p:nvSpPr>
          <p:cNvPr id="2" name="正方形/長方形 1"/>
          <p:cNvSpPr/>
          <p:nvPr/>
        </p:nvSpPr>
        <p:spPr>
          <a:xfrm>
            <a:off x="1365915" y="398834"/>
            <a:ext cx="9645795" cy="1323439"/>
          </a:xfrm>
          <a:prstGeom prst="rect">
            <a:avLst/>
          </a:prstGeom>
        </p:spPr>
        <p:txBody>
          <a:bodyPr wrap="square">
            <a:spAutoFit/>
          </a:bodyPr>
          <a:lstStyle/>
          <a:p>
            <a:r>
              <a:rPr lang="ja-JP" altLang="en-US" sz="3600" b="1" dirty="0" smtClean="0"/>
              <a:t>　　　　　　</a:t>
            </a:r>
            <a:r>
              <a:rPr lang="ja-JP" altLang="en-US" sz="4800" b="1" dirty="0" smtClean="0"/>
              <a:t>１　はじめに</a:t>
            </a:r>
            <a:endParaRPr lang="en-US" altLang="ja-JP" sz="4800" b="1" dirty="0" smtClean="0"/>
          </a:p>
          <a:p>
            <a:r>
              <a:rPr lang="ja-JP" altLang="en-US" sz="2800" b="1" dirty="0" smtClean="0">
                <a:solidFill>
                  <a:srgbClr val="FF0000"/>
                </a:solidFill>
              </a:rPr>
              <a:t>　　　　　　</a:t>
            </a:r>
            <a:r>
              <a:rPr lang="ja-JP" altLang="en-US" sz="3200" b="1" dirty="0" smtClean="0">
                <a:solidFill>
                  <a:srgbClr val="FF0000"/>
                </a:solidFill>
              </a:rPr>
              <a:t>グローバルサウスの高揚と期待</a:t>
            </a:r>
            <a:endParaRPr lang="ja-JP" altLang="en-US" sz="3200" dirty="0"/>
          </a:p>
        </p:txBody>
      </p:sp>
    </p:spTree>
    <p:extLst>
      <p:ext uri="{BB962C8B-B14F-4D97-AF65-F5344CB8AC3E}">
        <p14:creationId xmlns:p14="http://schemas.microsoft.com/office/powerpoint/2010/main" val="2661918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2047461" y="562038"/>
            <a:ext cx="8150087" cy="6175018"/>
          </a:xfrm>
          <a:prstGeom prst="rect">
            <a:avLst/>
          </a:prstGeom>
        </p:spPr>
      </p:pic>
    </p:spTree>
    <p:extLst>
      <p:ext uri="{BB962C8B-B14F-4D97-AF65-F5344CB8AC3E}">
        <p14:creationId xmlns:p14="http://schemas.microsoft.com/office/powerpoint/2010/main" val="2138989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78461" y="3316496"/>
            <a:ext cx="11488576" cy="335667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604735" y="229431"/>
            <a:ext cx="10583694" cy="273470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058691" y="504178"/>
            <a:ext cx="9675781" cy="861774"/>
          </a:xfrm>
          <a:prstGeom prst="rect">
            <a:avLst/>
          </a:prstGeom>
        </p:spPr>
        <p:txBody>
          <a:bodyPr wrap="square">
            <a:spAutoFit/>
          </a:bodyPr>
          <a:lstStyle/>
          <a:p>
            <a:r>
              <a:rPr lang="ja-JP" altLang="en-US" sz="3200" b="1" dirty="0" smtClean="0">
                <a:solidFill>
                  <a:srgbClr val="FF0000"/>
                </a:solidFill>
              </a:rPr>
              <a:t>　　　</a:t>
            </a:r>
            <a:r>
              <a:rPr lang="ja-JP" altLang="en-US" sz="2800" b="1" dirty="0" smtClean="0">
                <a:solidFill>
                  <a:srgbClr val="FF0000"/>
                </a:solidFill>
              </a:rPr>
              <a:t>ガザ</a:t>
            </a:r>
            <a:r>
              <a:rPr lang="ja-JP" altLang="en-US" sz="2800" b="1" dirty="0">
                <a:solidFill>
                  <a:srgbClr val="FF0000"/>
                </a:solidFill>
              </a:rPr>
              <a:t>の</a:t>
            </a:r>
            <a:r>
              <a:rPr lang="ja-JP" altLang="en-US" sz="2800" b="1" dirty="0" smtClean="0">
                <a:solidFill>
                  <a:srgbClr val="FF0000"/>
                </a:solidFill>
              </a:rPr>
              <a:t>大虐殺に対する南アフリカ共和国の行動</a:t>
            </a:r>
            <a:endParaRPr lang="en-US" altLang="ja-JP" sz="2800" b="1" dirty="0" smtClean="0">
              <a:solidFill>
                <a:srgbClr val="FF0000"/>
              </a:solidFill>
            </a:endParaRPr>
          </a:p>
          <a:p>
            <a:r>
              <a:rPr lang="en-US" altLang="ja-JP" b="1" dirty="0" smtClean="0">
                <a:solidFill>
                  <a:srgbClr val="0066FF"/>
                </a:solidFill>
              </a:rPr>
              <a:t>―</a:t>
            </a:r>
            <a:r>
              <a:rPr lang="ja-JP" altLang="en-US" b="1" dirty="0">
                <a:solidFill>
                  <a:srgbClr val="0066FF"/>
                </a:solidFill>
              </a:rPr>
              <a:t>私たちは行動する義務がある シリル・ラマポーサ（南ア大統領） </a:t>
            </a:r>
            <a:r>
              <a:rPr lang="en-US" altLang="ja-JP" b="1" dirty="0">
                <a:solidFill>
                  <a:srgbClr val="0066FF"/>
                </a:solidFill>
              </a:rPr>
              <a:t>2024 </a:t>
            </a:r>
            <a:r>
              <a:rPr lang="ja-JP" altLang="en-US" b="1" dirty="0">
                <a:solidFill>
                  <a:srgbClr val="0066FF"/>
                </a:solidFill>
              </a:rPr>
              <a:t>年 </a:t>
            </a:r>
            <a:r>
              <a:rPr lang="en-US" altLang="ja-JP" b="1" dirty="0">
                <a:solidFill>
                  <a:srgbClr val="0066FF"/>
                </a:solidFill>
              </a:rPr>
              <a:t>1 </a:t>
            </a:r>
            <a:r>
              <a:rPr lang="ja-JP" altLang="en-US" b="1" dirty="0">
                <a:solidFill>
                  <a:srgbClr val="0066FF"/>
                </a:solidFill>
              </a:rPr>
              <a:t>月 </a:t>
            </a:r>
            <a:r>
              <a:rPr lang="en-US" altLang="ja-JP" b="1" dirty="0">
                <a:solidFill>
                  <a:srgbClr val="0066FF"/>
                </a:solidFill>
              </a:rPr>
              <a:t>29 </a:t>
            </a:r>
            <a:r>
              <a:rPr lang="ja-JP" altLang="en-US" b="1" dirty="0">
                <a:solidFill>
                  <a:srgbClr val="0066FF"/>
                </a:solidFill>
              </a:rPr>
              <a:t>日 </a:t>
            </a:r>
            <a:endParaRPr lang="en-US" altLang="ja-JP" b="1" dirty="0" smtClean="0">
              <a:solidFill>
                <a:srgbClr val="0066FF"/>
              </a:solidFill>
            </a:endParaRPr>
          </a:p>
        </p:txBody>
      </p:sp>
      <p:sp>
        <p:nvSpPr>
          <p:cNvPr id="5" name="正方形/長方形 4"/>
          <p:cNvSpPr/>
          <p:nvPr/>
        </p:nvSpPr>
        <p:spPr>
          <a:xfrm>
            <a:off x="723087" y="1523079"/>
            <a:ext cx="10346987" cy="1323439"/>
          </a:xfrm>
          <a:prstGeom prst="rect">
            <a:avLst/>
          </a:prstGeom>
        </p:spPr>
        <p:txBody>
          <a:bodyPr wrap="square">
            <a:spAutoFit/>
          </a:bodyPr>
          <a:lstStyle/>
          <a:p>
            <a:r>
              <a:rPr lang="ja-JP" altLang="en-US" sz="2000" b="1" dirty="0"/>
              <a:t>親愛なる南アフリカの皆さん、私たちの国は、アパルトヘイトと戦い、それを 打ち破った国です。その南アフリカの国民として、私たちは、あらゆる場所で すべての人々の正義と基本的人権のために、立ち上がる特別な義務がありま す。イスラエルによるガザ地区への暴力の停止を国際司法裁判所（</a:t>
            </a:r>
            <a:r>
              <a:rPr lang="en-US" altLang="ja-JP" sz="2000" b="1" dirty="0"/>
              <a:t>ICJ</a:t>
            </a:r>
            <a:r>
              <a:rPr lang="ja-JP" altLang="en-US" sz="2000" b="1" dirty="0"/>
              <a:t>）に</a:t>
            </a:r>
            <a:r>
              <a:rPr lang="ja-JP" altLang="en-US" sz="2000" b="1" dirty="0" smtClean="0"/>
              <a:t>申請</a:t>
            </a:r>
            <a:r>
              <a:rPr lang="ja-JP" altLang="en-US" sz="2000" b="1" dirty="0"/>
              <a:t>したのも、この義務に基づくものです。</a:t>
            </a:r>
          </a:p>
        </p:txBody>
      </p:sp>
      <p:sp>
        <p:nvSpPr>
          <p:cNvPr id="6" name="正方形/長方形 5"/>
          <p:cNvSpPr/>
          <p:nvPr/>
        </p:nvSpPr>
        <p:spPr>
          <a:xfrm>
            <a:off x="920934" y="4060417"/>
            <a:ext cx="10664864" cy="646331"/>
          </a:xfrm>
          <a:prstGeom prst="rect">
            <a:avLst/>
          </a:prstGeom>
        </p:spPr>
        <p:txBody>
          <a:bodyPr wrap="square">
            <a:spAutoFit/>
          </a:bodyPr>
          <a:lstStyle/>
          <a:p>
            <a:r>
              <a:rPr lang="ja-JP" altLang="en-US" b="1" dirty="0">
                <a:solidFill>
                  <a:srgbClr val="0066FF"/>
                </a:solidFill>
              </a:rPr>
              <a:t>第 </a:t>
            </a:r>
            <a:r>
              <a:rPr lang="en-US" altLang="ja-JP" b="1" dirty="0">
                <a:solidFill>
                  <a:srgbClr val="0066FF"/>
                </a:solidFill>
              </a:rPr>
              <a:t>19 </a:t>
            </a:r>
            <a:r>
              <a:rPr lang="ja-JP" altLang="en-US" b="1" dirty="0">
                <a:solidFill>
                  <a:srgbClr val="0066FF"/>
                </a:solidFill>
              </a:rPr>
              <a:t>回非同盟諸国首脳会議議長</a:t>
            </a:r>
            <a:r>
              <a:rPr lang="en-US" altLang="ja-JP" b="1" dirty="0">
                <a:solidFill>
                  <a:srgbClr val="0066FF"/>
                </a:solidFill>
              </a:rPr>
              <a:t>,</a:t>
            </a:r>
            <a:r>
              <a:rPr lang="ja-JP" altLang="en-US" b="1" dirty="0">
                <a:solidFill>
                  <a:srgbClr val="0066FF"/>
                </a:solidFill>
              </a:rPr>
              <a:t>ウガンダ共和国 ヨウェリ・カグタ・ムセベニ大統領の開会あいさつ </a:t>
            </a:r>
            <a:r>
              <a:rPr lang="ja-JP" altLang="en-US" b="1" dirty="0" smtClean="0">
                <a:solidFill>
                  <a:srgbClr val="0066FF"/>
                </a:solidFill>
              </a:rPr>
              <a:t>　　　　　　　　　　　</a:t>
            </a:r>
            <a:endParaRPr lang="en-US" altLang="ja-JP" b="1" dirty="0" smtClean="0">
              <a:solidFill>
                <a:srgbClr val="0066FF"/>
              </a:solidFill>
            </a:endParaRPr>
          </a:p>
          <a:p>
            <a:r>
              <a:rPr lang="ja-JP" altLang="en-US" b="1" dirty="0">
                <a:solidFill>
                  <a:srgbClr val="0066FF"/>
                </a:solidFill>
              </a:rPr>
              <a:t>　</a:t>
            </a:r>
            <a:r>
              <a:rPr lang="ja-JP" altLang="en-US" b="1" dirty="0" smtClean="0">
                <a:solidFill>
                  <a:srgbClr val="0066FF"/>
                </a:solidFill>
              </a:rPr>
              <a:t>　　　　　　　　　　 　　　　　　　　　　　　　　　　</a:t>
            </a:r>
            <a:r>
              <a:rPr lang="en-US" altLang="ja-JP" b="1" dirty="0" smtClean="0">
                <a:solidFill>
                  <a:srgbClr val="0066FF"/>
                </a:solidFill>
              </a:rPr>
              <a:t>2024 </a:t>
            </a:r>
            <a:r>
              <a:rPr lang="ja-JP" altLang="en-US" b="1" dirty="0">
                <a:solidFill>
                  <a:srgbClr val="0066FF"/>
                </a:solidFill>
              </a:rPr>
              <a:t>年 </a:t>
            </a:r>
            <a:r>
              <a:rPr lang="en-US" altLang="ja-JP" b="1" dirty="0">
                <a:solidFill>
                  <a:srgbClr val="0066FF"/>
                </a:solidFill>
              </a:rPr>
              <a:t>1 </a:t>
            </a:r>
            <a:r>
              <a:rPr lang="ja-JP" altLang="en-US" b="1" dirty="0">
                <a:solidFill>
                  <a:srgbClr val="0066FF"/>
                </a:solidFill>
              </a:rPr>
              <a:t>月 </a:t>
            </a:r>
            <a:r>
              <a:rPr lang="en-US" altLang="ja-JP" b="1" dirty="0">
                <a:solidFill>
                  <a:srgbClr val="0066FF"/>
                </a:solidFill>
              </a:rPr>
              <a:t>19 </a:t>
            </a:r>
            <a:r>
              <a:rPr lang="ja-JP" altLang="en-US" b="1" dirty="0">
                <a:solidFill>
                  <a:srgbClr val="0066FF"/>
                </a:solidFill>
              </a:rPr>
              <a:t>日 カンパラ</a:t>
            </a:r>
          </a:p>
        </p:txBody>
      </p:sp>
      <p:sp>
        <p:nvSpPr>
          <p:cNvPr id="7" name="正方形/長方形 6"/>
          <p:cNvSpPr/>
          <p:nvPr/>
        </p:nvSpPr>
        <p:spPr>
          <a:xfrm>
            <a:off x="1872709" y="4413206"/>
            <a:ext cx="2662908" cy="369332"/>
          </a:xfrm>
          <a:prstGeom prst="rect">
            <a:avLst/>
          </a:prstGeom>
        </p:spPr>
        <p:txBody>
          <a:bodyPr wrap="none">
            <a:spAutoFit/>
          </a:bodyPr>
          <a:lstStyle/>
          <a:p>
            <a:r>
              <a:rPr lang="en-US" altLang="ja-JP" b="1" dirty="0" smtClean="0">
                <a:solidFill>
                  <a:srgbClr val="FF0000"/>
                </a:solidFill>
              </a:rPr>
              <a:t>44</a:t>
            </a:r>
            <a:r>
              <a:rPr lang="ja-JP" altLang="en-US" b="1" dirty="0" smtClean="0">
                <a:solidFill>
                  <a:srgbClr val="FF0000"/>
                </a:solidFill>
              </a:rPr>
              <a:t>億６千万人   </a:t>
            </a:r>
            <a:r>
              <a:rPr lang="en-US" altLang="ja-JP" b="1" dirty="0" smtClean="0">
                <a:solidFill>
                  <a:srgbClr val="FF0000"/>
                </a:solidFill>
              </a:rPr>
              <a:t>121</a:t>
            </a:r>
            <a:r>
              <a:rPr lang="ja-JP" altLang="en-US" b="1" dirty="0" smtClean="0">
                <a:solidFill>
                  <a:srgbClr val="FF0000"/>
                </a:solidFill>
              </a:rPr>
              <a:t>か国</a:t>
            </a:r>
            <a:endParaRPr lang="ja-JP" altLang="en-US" dirty="0">
              <a:solidFill>
                <a:srgbClr val="FF0000"/>
              </a:solidFill>
            </a:endParaRPr>
          </a:p>
        </p:txBody>
      </p:sp>
      <p:sp>
        <p:nvSpPr>
          <p:cNvPr id="8" name="正方形/長方形 7"/>
          <p:cNvSpPr/>
          <p:nvPr/>
        </p:nvSpPr>
        <p:spPr>
          <a:xfrm>
            <a:off x="604735" y="4858328"/>
            <a:ext cx="11227340" cy="646331"/>
          </a:xfrm>
          <a:prstGeom prst="rect">
            <a:avLst/>
          </a:prstGeom>
        </p:spPr>
        <p:txBody>
          <a:bodyPr wrap="square">
            <a:spAutoFit/>
          </a:bodyPr>
          <a:lstStyle/>
          <a:p>
            <a:r>
              <a:rPr lang="ja-JP" altLang="en-US" b="1" dirty="0" smtClean="0"/>
              <a:t>北半球</a:t>
            </a:r>
            <a:r>
              <a:rPr lang="ja-JP" altLang="en-US" b="1" dirty="0"/>
              <a:t>の正統性の喪失と、中国が世界の舞台に登場する可能性が</a:t>
            </a:r>
            <a:r>
              <a:rPr lang="ja-JP" altLang="en-US" b="1" dirty="0" smtClean="0"/>
              <a:t>重なり</a:t>
            </a:r>
            <a:r>
              <a:rPr lang="ja-JP" altLang="en-US" b="1" dirty="0"/>
              <a:t>、南半球に「新しい雰囲気</a:t>
            </a:r>
            <a:r>
              <a:rPr lang="ja-JP" altLang="en-US" b="1" dirty="0" smtClean="0"/>
              <a:t>」</a:t>
            </a:r>
            <a:endParaRPr lang="en-US" altLang="ja-JP" b="1" dirty="0" smtClean="0"/>
          </a:p>
          <a:p>
            <a:r>
              <a:rPr lang="ja-JP" altLang="en-US" b="1" dirty="0" smtClean="0"/>
              <a:t>が</a:t>
            </a:r>
            <a:r>
              <a:rPr lang="ja-JP" altLang="en-US" b="1" dirty="0"/>
              <a:t>生まれました</a:t>
            </a:r>
          </a:p>
        </p:txBody>
      </p:sp>
      <p:sp>
        <p:nvSpPr>
          <p:cNvPr id="9" name="正方形/長方形 8"/>
          <p:cNvSpPr/>
          <p:nvPr/>
        </p:nvSpPr>
        <p:spPr>
          <a:xfrm>
            <a:off x="509079" y="5598264"/>
            <a:ext cx="11488575" cy="923330"/>
          </a:xfrm>
          <a:prstGeom prst="rect">
            <a:avLst/>
          </a:prstGeom>
        </p:spPr>
        <p:txBody>
          <a:bodyPr wrap="square">
            <a:spAutoFit/>
          </a:bodyPr>
          <a:lstStyle/>
          <a:p>
            <a:r>
              <a:rPr lang="ja-JP" altLang="en-US" b="1" dirty="0"/>
              <a:t>グローバル・サウスにおける「新しい期 待</a:t>
            </a:r>
            <a:r>
              <a:rPr lang="ja-JP" altLang="en-US" b="1" dirty="0" smtClean="0"/>
              <a:t>」：その</a:t>
            </a:r>
            <a:r>
              <a:rPr lang="ja-JP" altLang="en-US" b="1" dirty="0"/>
              <a:t>主要な目的は、</a:t>
            </a:r>
            <a:r>
              <a:rPr lang="ja-JP" altLang="en-US" b="1" dirty="0">
                <a:solidFill>
                  <a:srgbClr val="FF0000"/>
                </a:solidFill>
              </a:rPr>
              <a:t>地域連携</a:t>
            </a:r>
            <a:r>
              <a:rPr lang="ja-JP" altLang="en-US" b="1" dirty="0" smtClean="0">
                <a:solidFill>
                  <a:srgbClr val="FF0000"/>
                </a:solidFill>
              </a:rPr>
              <a:t>主義</a:t>
            </a:r>
            <a:r>
              <a:rPr lang="ja-JP" altLang="en-US" b="1" dirty="0" smtClean="0"/>
              <a:t>（非ドル化）と</a:t>
            </a:r>
            <a:r>
              <a:rPr lang="ja-JP" altLang="en-US" b="1" dirty="0" smtClean="0">
                <a:solidFill>
                  <a:srgbClr val="FF0000"/>
                </a:solidFill>
              </a:rPr>
              <a:t>多国間</a:t>
            </a:r>
            <a:r>
              <a:rPr lang="ja-JP" altLang="en-US" b="1" dirty="0">
                <a:solidFill>
                  <a:srgbClr val="FF0000"/>
                </a:solidFill>
              </a:rPr>
              <a:t>主義</a:t>
            </a:r>
            <a:r>
              <a:rPr lang="ja-JP" altLang="en-US" b="1" dirty="0"/>
              <a:t>という </a:t>
            </a:r>
            <a:r>
              <a:rPr lang="en-US" altLang="ja-JP" b="1" dirty="0"/>
              <a:t>2 </a:t>
            </a:r>
            <a:r>
              <a:rPr lang="ja-JP" altLang="en-US" b="1" dirty="0" err="1"/>
              <a:t>つの</a:t>
            </a:r>
            <a:r>
              <a:rPr lang="ja-JP" altLang="en-US" b="1" dirty="0"/>
              <a:t>カテゴリーに</a:t>
            </a:r>
            <a:r>
              <a:rPr lang="ja-JP" altLang="en-US" b="1" dirty="0" smtClean="0"/>
              <a:t>根ざして</a:t>
            </a:r>
            <a:r>
              <a:rPr lang="ja-JP" altLang="en-US" b="1" dirty="0"/>
              <a:t>います。そのどちらも、経済的・政治的に世界秩序を民主化したいという </a:t>
            </a:r>
            <a:r>
              <a:rPr lang="ja-JP" altLang="en-US" b="1" dirty="0" smtClean="0"/>
              <a:t>　願望</a:t>
            </a:r>
            <a:r>
              <a:rPr lang="ja-JP" altLang="en-US" b="1" dirty="0"/>
              <a:t>に突き動かされた概念といえます。 </a:t>
            </a:r>
          </a:p>
        </p:txBody>
      </p:sp>
      <p:sp>
        <p:nvSpPr>
          <p:cNvPr id="10" name="正方形/長方形 9"/>
          <p:cNvSpPr/>
          <p:nvPr/>
        </p:nvSpPr>
        <p:spPr>
          <a:xfrm>
            <a:off x="3875980" y="3455834"/>
            <a:ext cx="4493538" cy="523220"/>
          </a:xfrm>
          <a:prstGeom prst="rect">
            <a:avLst/>
          </a:prstGeom>
        </p:spPr>
        <p:txBody>
          <a:bodyPr wrap="none">
            <a:spAutoFit/>
          </a:bodyPr>
          <a:lstStyle/>
          <a:p>
            <a:r>
              <a:rPr lang="ja-JP" altLang="en-US" sz="2800" b="1" dirty="0" smtClean="0"/>
              <a:t>カンパラでのあらたな宣言</a:t>
            </a:r>
            <a:endParaRPr lang="ja-JP" altLang="en-US" sz="2800" b="1" dirty="0"/>
          </a:p>
        </p:txBody>
      </p:sp>
    </p:spTree>
    <p:extLst>
      <p:ext uri="{BB962C8B-B14F-4D97-AF65-F5344CB8AC3E}">
        <p14:creationId xmlns:p14="http://schemas.microsoft.com/office/powerpoint/2010/main" val="3818107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209471" y="2661707"/>
            <a:ext cx="9572017" cy="17023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624191" y="1795953"/>
            <a:ext cx="10706911" cy="707886"/>
          </a:xfrm>
          <a:prstGeom prst="rect">
            <a:avLst/>
          </a:prstGeom>
        </p:spPr>
        <p:txBody>
          <a:bodyPr wrap="square">
            <a:spAutoFit/>
          </a:bodyPr>
          <a:lstStyle/>
          <a:p>
            <a:r>
              <a:rPr lang="ja-JP" altLang="en-US" sz="2000" b="1" dirty="0"/>
              <a:t>実際、グローバル・サウスにおける「新しい雰囲気」、地域経済の創出、</a:t>
            </a:r>
            <a:r>
              <a:rPr lang="ja-JP" altLang="en-US" sz="2000" b="1" dirty="0" smtClean="0"/>
              <a:t>グローバル</a:t>
            </a:r>
            <a:r>
              <a:rPr lang="ja-JP" altLang="en-US" sz="2000" b="1" dirty="0"/>
              <a:t>機関の多国間部門の活性化は、すでに既存の秩序を揺るがしています。</a:t>
            </a:r>
          </a:p>
        </p:txBody>
      </p:sp>
      <p:sp>
        <p:nvSpPr>
          <p:cNvPr id="5" name="正方形/長方形 4"/>
          <p:cNvSpPr/>
          <p:nvPr/>
        </p:nvSpPr>
        <p:spPr>
          <a:xfrm>
            <a:off x="1682884" y="3097378"/>
            <a:ext cx="8803534" cy="830997"/>
          </a:xfrm>
          <a:prstGeom prst="rect">
            <a:avLst/>
          </a:prstGeom>
        </p:spPr>
        <p:txBody>
          <a:bodyPr wrap="square">
            <a:spAutoFit/>
          </a:bodyPr>
          <a:lstStyle/>
          <a:p>
            <a:r>
              <a:rPr lang="ja-JP" altLang="en-US" sz="2400" b="1" dirty="0">
                <a:solidFill>
                  <a:srgbClr val="FF0000"/>
                </a:solidFill>
              </a:rPr>
              <a:t>これは不可逆的なプロセスであり、北半球がこれを妨げようとするなら、その 手段はもはやただ一つ、戦争しかありません</a:t>
            </a:r>
            <a:r>
              <a:rPr lang="ja-JP" altLang="en-US" sz="2400" b="1" dirty="0" smtClean="0">
                <a:solidFill>
                  <a:srgbClr val="FF0000"/>
                </a:solidFill>
              </a:rPr>
              <a:t>。</a:t>
            </a:r>
            <a:endParaRPr lang="ja-JP" altLang="en-US" sz="2400" b="1" dirty="0">
              <a:solidFill>
                <a:srgbClr val="FF0000"/>
              </a:solidFill>
            </a:endParaRPr>
          </a:p>
        </p:txBody>
      </p:sp>
      <p:sp>
        <p:nvSpPr>
          <p:cNvPr id="2" name="正方形/長方形 1"/>
          <p:cNvSpPr/>
          <p:nvPr/>
        </p:nvSpPr>
        <p:spPr>
          <a:xfrm>
            <a:off x="648510" y="638761"/>
            <a:ext cx="10658272" cy="1015663"/>
          </a:xfrm>
          <a:prstGeom prst="rect">
            <a:avLst/>
          </a:prstGeom>
        </p:spPr>
        <p:txBody>
          <a:bodyPr wrap="square">
            <a:spAutoFit/>
          </a:bodyPr>
          <a:lstStyle/>
          <a:p>
            <a:r>
              <a:rPr lang="ja-JP" altLang="en-US" sz="2000" b="1" dirty="0"/>
              <a:t>グローバル機関、たとえば国連や </a:t>
            </a:r>
            <a:r>
              <a:rPr lang="en-US" altLang="ja-JP" sz="2000" b="1" dirty="0"/>
              <a:t>WTO </a:t>
            </a:r>
            <a:r>
              <a:rPr lang="ja-JP" altLang="en-US" sz="2000" b="1" dirty="0" smtClean="0"/>
              <a:t>（世界貿易機構）は</a:t>
            </a:r>
            <a:r>
              <a:rPr lang="ja-JP" altLang="en-US" sz="2000" b="1" dirty="0"/>
              <a:t>北半球の道具であってはならず、その運用計画はこれらの機関の全加盟国によって開発されなければ</a:t>
            </a:r>
            <a:r>
              <a:rPr lang="ja-JP" altLang="en-US" sz="2000" b="1" dirty="0" smtClean="0"/>
              <a:t>ならない</a:t>
            </a:r>
            <a:r>
              <a:rPr lang="ja-JP" altLang="en-US" sz="2000" b="1" dirty="0"/>
              <a:t>という信念です。 言い換えれば、多国間主義の中心的な課題は、世界経済とグローバル機関の真の民主化です。</a:t>
            </a:r>
          </a:p>
        </p:txBody>
      </p:sp>
      <p:sp>
        <p:nvSpPr>
          <p:cNvPr id="6" name="正方形/長方形 5"/>
          <p:cNvSpPr/>
          <p:nvPr/>
        </p:nvSpPr>
        <p:spPr>
          <a:xfrm>
            <a:off x="3139789" y="4799718"/>
            <a:ext cx="4801314" cy="523220"/>
          </a:xfrm>
          <a:prstGeom prst="rect">
            <a:avLst/>
          </a:prstGeom>
        </p:spPr>
        <p:txBody>
          <a:bodyPr wrap="none">
            <a:spAutoFit/>
          </a:bodyPr>
          <a:lstStyle/>
          <a:p>
            <a:r>
              <a:rPr lang="ja-JP" altLang="en-US" sz="2800" b="1" dirty="0">
                <a:solidFill>
                  <a:srgbClr val="FF0000"/>
                </a:solidFill>
              </a:rPr>
              <a:t>カンパラ宣言　　</a:t>
            </a:r>
            <a:r>
              <a:rPr lang="en-US" altLang="ja-JP" sz="2800" b="1" dirty="0">
                <a:solidFill>
                  <a:srgbClr val="FF0000"/>
                </a:solidFill>
              </a:rPr>
              <a:t>2024</a:t>
            </a:r>
            <a:r>
              <a:rPr lang="ja-JP" altLang="en-US" sz="2800" b="1" dirty="0">
                <a:solidFill>
                  <a:srgbClr val="FF0000"/>
                </a:solidFill>
              </a:rPr>
              <a:t>年</a:t>
            </a:r>
            <a:r>
              <a:rPr lang="en-US" altLang="ja-JP" sz="2800" b="1" dirty="0">
                <a:solidFill>
                  <a:srgbClr val="FF0000"/>
                </a:solidFill>
              </a:rPr>
              <a:t>1</a:t>
            </a:r>
            <a:r>
              <a:rPr lang="ja-JP" altLang="en-US" sz="2800" b="1" dirty="0">
                <a:solidFill>
                  <a:srgbClr val="FF0000"/>
                </a:solidFill>
              </a:rPr>
              <a:t>月</a:t>
            </a:r>
            <a:endParaRPr lang="ja-JP" altLang="en-US" sz="2800" dirty="0">
              <a:solidFill>
                <a:srgbClr val="FF0000"/>
              </a:solidFill>
            </a:endParaRPr>
          </a:p>
        </p:txBody>
      </p:sp>
      <p:sp>
        <p:nvSpPr>
          <p:cNvPr id="7" name="正方形/長方形 6"/>
          <p:cNvSpPr/>
          <p:nvPr/>
        </p:nvSpPr>
        <p:spPr>
          <a:xfrm>
            <a:off x="1139757" y="5371691"/>
            <a:ext cx="10191345" cy="400110"/>
          </a:xfrm>
          <a:prstGeom prst="rect">
            <a:avLst/>
          </a:prstGeom>
        </p:spPr>
        <p:txBody>
          <a:bodyPr wrap="square">
            <a:spAutoFit/>
          </a:bodyPr>
          <a:lstStyle/>
          <a:p>
            <a:r>
              <a:rPr lang="ja-JP" altLang="en-US" sz="2000" b="1" dirty="0">
                <a:solidFill>
                  <a:srgbClr val="080000"/>
                </a:solidFill>
                <a:latin typeface="Helvetica" panose="020B0604020202020204" pitchFamily="34" charset="0"/>
              </a:rPr>
              <a:t>非同盟運動（</a:t>
            </a:r>
            <a:r>
              <a:rPr lang="en-US" altLang="ja-JP" sz="2000" b="1" dirty="0"/>
              <a:t>Non-Aligned Movement</a:t>
            </a:r>
            <a:r>
              <a:rPr lang="ja-JP" altLang="en-US" sz="2000" dirty="0"/>
              <a:t>：</a:t>
            </a:r>
            <a:r>
              <a:rPr lang="en-US" altLang="ja-JP" sz="2000" b="1" dirty="0">
                <a:solidFill>
                  <a:srgbClr val="FF0000"/>
                </a:solidFill>
              </a:rPr>
              <a:t>NAM</a:t>
            </a:r>
            <a:r>
              <a:rPr lang="ja-JP" altLang="en-US" sz="2000" b="1" dirty="0">
                <a:solidFill>
                  <a:srgbClr val="080000"/>
                </a:solidFill>
                <a:latin typeface="Helvetica" panose="020B0604020202020204" pitchFamily="34" charset="0"/>
              </a:rPr>
              <a:t>）の共同努力目標（全４７項目）</a:t>
            </a:r>
            <a:endParaRPr lang="ja-JP" altLang="en-US" sz="2000" dirty="0"/>
          </a:p>
        </p:txBody>
      </p:sp>
      <p:sp>
        <p:nvSpPr>
          <p:cNvPr id="8" name="正方形/長方形 7"/>
          <p:cNvSpPr/>
          <p:nvPr/>
        </p:nvSpPr>
        <p:spPr>
          <a:xfrm>
            <a:off x="119760" y="5966893"/>
            <a:ext cx="12711655" cy="369332"/>
          </a:xfrm>
          <a:prstGeom prst="rect">
            <a:avLst/>
          </a:prstGeom>
        </p:spPr>
        <p:txBody>
          <a:bodyPr wrap="square">
            <a:spAutoFit/>
          </a:bodyPr>
          <a:lstStyle/>
          <a:p>
            <a:r>
              <a:rPr lang="ja-JP" altLang="en-US" b="1" dirty="0">
                <a:solidFill>
                  <a:srgbClr val="0066FF"/>
                </a:solidFill>
                <a:latin typeface="Helvetica" panose="020B0604020202020204" pitchFamily="34" charset="0"/>
              </a:rPr>
              <a:t>１．国連憲章と国際法、特に主権、主権平等、領土保全、不干渉、紛争の平和的解決の原則を尊重し</a:t>
            </a:r>
            <a:r>
              <a:rPr lang="ja-JP" altLang="en-US" b="1" dirty="0" smtClean="0">
                <a:solidFill>
                  <a:srgbClr val="0066FF"/>
                </a:solidFill>
                <a:latin typeface="Helvetica" panose="020B0604020202020204" pitchFamily="34" charset="0"/>
              </a:rPr>
              <a:t>、促進</a:t>
            </a:r>
            <a:r>
              <a:rPr lang="ja-JP" altLang="en-US" b="1" dirty="0">
                <a:solidFill>
                  <a:srgbClr val="0066FF"/>
                </a:solidFill>
                <a:latin typeface="Helvetica" panose="020B0604020202020204" pitchFamily="34" charset="0"/>
              </a:rPr>
              <a:t>する；</a:t>
            </a:r>
          </a:p>
        </p:txBody>
      </p:sp>
      <p:sp>
        <p:nvSpPr>
          <p:cNvPr id="9" name="角丸四角形 8"/>
          <p:cNvSpPr/>
          <p:nvPr/>
        </p:nvSpPr>
        <p:spPr>
          <a:xfrm>
            <a:off x="408562" y="389830"/>
            <a:ext cx="11329551" cy="40529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49087" y="4691723"/>
            <a:ext cx="11926956" cy="1818407"/>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5608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7284973" y="795887"/>
            <a:ext cx="4185220" cy="5373672"/>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1" y="45230"/>
            <a:ext cx="6994087" cy="5414777"/>
          </a:xfrm>
          <a:prstGeom prst="rect">
            <a:avLst/>
          </a:prstGeom>
        </p:spPr>
      </p:pic>
      <p:sp>
        <p:nvSpPr>
          <p:cNvPr id="5" name="正方形/長方形 4"/>
          <p:cNvSpPr/>
          <p:nvPr/>
        </p:nvSpPr>
        <p:spPr>
          <a:xfrm>
            <a:off x="182355" y="5577426"/>
            <a:ext cx="7175362" cy="523220"/>
          </a:xfrm>
          <a:prstGeom prst="rect">
            <a:avLst/>
          </a:prstGeom>
        </p:spPr>
        <p:txBody>
          <a:bodyPr wrap="none">
            <a:spAutoFit/>
          </a:bodyPr>
          <a:lstStyle/>
          <a:p>
            <a:r>
              <a:rPr lang="ja-JP" altLang="en-US" sz="2800" b="1" dirty="0" smtClean="0">
                <a:solidFill>
                  <a:srgbClr val="0066FF"/>
                </a:solidFill>
                <a:latin typeface="HGP教科書体" panose="02020600000000000000" pitchFamily="18" charset="-128"/>
                <a:ea typeface="HGP教科書体" panose="02020600000000000000" pitchFamily="18" charset="-128"/>
              </a:rPr>
              <a:t>アセアン（東南アジア諸国連合）加盟国　</a:t>
            </a:r>
            <a:r>
              <a:rPr lang="en-US" altLang="ja-JP" sz="2800" b="1" dirty="0" smtClean="0">
                <a:solidFill>
                  <a:srgbClr val="0066FF"/>
                </a:solidFill>
                <a:latin typeface="HGP教科書体" panose="02020600000000000000" pitchFamily="18" charset="-128"/>
                <a:ea typeface="HGP教科書体" panose="02020600000000000000" pitchFamily="18" charset="-128"/>
              </a:rPr>
              <a:t>11</a:t>
            </a:r>
            <a:r>
              <a:rPr lang="ja-JP" altLang="en-US" sz="2800" b="1" dirty="0">
                <a:solidFill>
                  <a:srgbClr val="0066FF"/>
                </a:solidFill>
                <a:latin typeface="HGP教科書体" panose="02020600000000000000" pitchFamily="18" charset="-128"/>
                <a:ea typeface="HGP教科書体" panose="02020600000000000000" pitchFamily="18" charset="-128"/>
              </a:rPr>
              <a:t>か国</a:t>
            </a:r>
            <a:endParaRPr lang="en-US" altLang="ja-JP" sz="2800" b="1" dirty="0" smtClean="0">
              <a:solidFill>
                <a:srgbClr val="0066FF"/>
              </a:solidFill>
              <a:latin typeface="HGP教科書体" panose="02020600000000000000" pitchFamily="18" charset="-128"/>
              <a:ea typeface="HGP教科書体" panose="02020600000000000000" pitchFamily="18" charset="-128"/>
            </a:endParaRPr>
          </a:p>
        </p:txBody>
      </p:sp>
      <p:sp>
        <p:nvSpPr>
          <p:cNvPr id="6" name="正方形/長方形 5"/>
          <p:cNvSpPr/>
          <p:nvPr/>
        </p:nvSpPr>
        <p:spPr>
          <a:xfrm>
            <a:off x="267767" y="6169109"/>
            <a:ext cx="6344814" cy="461665"/>
          </a:xfrm>
          <a:prstGeom prst="rect">
            <a:avLst/>
          </a:prstGeom>
        </p:spPr>
        <p:txBody>
          <a:bodyPr wrap="none">
            <a:spAutoFit/>
          </a:bodyPr>
          <a:lstStyle/>
          <a:p>
            <a:r>
              <a:rPr lang="en-US" altLang="ja-JP" sz="2400" b="1" dirty="0">
                <a:solidFill>
                  <a:srgbClr val="7030A0"/>
                </a:solidFill>
                <a:latin typeface="Arial" panose="020B0604020202020204" pitchFamily="34" charset="0"/>
              </a:rPr>
              <a:t>Association of South‐East Asian Nations</a:t>
            </a:r>
            <a:endParaRPr lang="ja-JP" altLang="en-US" sz="2400" b="1" dirty="0">
              <a:solidFill>
                <a:srgbClr val="7030A0"/>
              </a:solidFill>
            </a:endParaRPr>
          </a:p>
        </p:txBody>
      </p:sp>
      <p:sp>
        <p:nvSpPr>
          <p:cNvPr id="8" name="楕円 7"/>
          <p:cNvSpPr/>
          <p:nvPr/>
        </p:nvSpPr>
        <p:spPr>
          <a:xfrm>
            <a:off x="5352956" y="6212344"/>
            <a:ext cx="279555" cy="3307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4371326" y="6239434"/>
            <a:ext cx="281116" cy="3210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3647508" y="6249164"/>
            <a:ext cx="245056" cy="3210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527250" y="6222072"/>
            <a:ext cx="280375" cy="3210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267768" y="6212344"/>
            <a:ext cx="330740" cy="3210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7633886" y="987851"/>
            <a:ext cx="3836307" cy="5170646"/>
          </a:xfrm>
          <a:prstGeom prst="rect">
            <a:avLst/>
          </a:prstGeom>
        </p:spPr>
        <p:txBody>
          <a:bodyPr wrap="none">
            <a:spAutoFit/>
          </a:bodyPr>
          <a:lstStyle/>
          <a:p>
            <a:r>
              <a:rPr lang="ja-JP" altLang="en-US" sz="2400" b="1" dirty="0" smtClean="0">
                <a:solidFill>
                  <a:srgbClr val="0066FF"/>
                </a:solidFill>
              </a:rPr>
              <a:t>現加盟国　</a:t>
            </a:r>
            <a:r>
              <a:rPr lang="en-US" altLang="ja-JP" sz="2400" b="1" dirty="0" smtClean="0">
                <a:solidFill>
                  <a:srgbClr val="0066FF"/>
                </a:solidFill>
              </a:rPr>
              <a:t>5</a:t>
            </a:r>
            <a:r>
              <a:rPr lang="ja-JP" altLang="en-US" sz="2400" b="1" dirty="0" smtClean="0">
                <a:solidFill>
                  <a:srgbClr val="0066FF"/>
                </a:solidFill>
              </a:rPr>
              <a:t>か国　</a:t>
            </a:r>
            <a:r>
              <a:rPr lang="en-US" altLang="ja-JP" sz="2400" b="1" dirty="0" smtClean="0">
                <a:solidFill>
                  <a:srgbClr val="0066FF"/>
                </a:solidFill>
              </a:rPr>
              <a:t>1967</a:t>
            </a:r>
            <a:r>
              <a:rPr lang="ja-JP" altLang="en-US" sz="2400" b="1" dirty="0" smtClean="0">
                <a:solidFill>
                  <a:srgbClr val="0066FF"/>
                </a:solidFill>
              </a:rPr>
              <a:t>年</a:t>
            </a:r>
            <a:endParaRPr lang="en-US" altLang="ja-JP" sz="2400" b="1" dirty="0" smtClean="0">
              <a:solidFill>
                <a:srgbClr val="0066FF"/>
              </a:solidFill>
            </a:endParaRPr>
          </a:p>
          <a:p>
            <a:r>
              <a:rPr lang="ja-JP" altLang="en-US" sz="2400" b="1" dirty="0" smtClean="0"/>
              <a:t>インドネシア</a:t>
            </a:r>
            <a:endParaRPr lang="en-US" altLang="ja-JP" sz="2400" b="1" dirty="0" smtClean="0"/>
          </a:p>
          <a:p>
            <a:r>
              <a:rPr lang="ja-JP" altLang="en-US" sz="2400" b="1" dirty="0" smtClean="0"/>
              <a:t>マレーシア</a:t>
            </a:r>
            <a:endParaRPr lang="en-US" altLang="ja-JP" sz="2400" b="1" dirty="0" smtClean="0"/>
          </a:p>
          <a:p>
            <a:r>
              <a:rPr lang="ja-JP" altLang="en-US" sz="2400" b="1" dirty="0" smtClean="0"/>
              <a:t>フィリピン</a:t>
            </a:r>
            <a:endParaRPr lang="en-US" altLang="ja-JP" sz="2400" b="1" dirty="0" smtClean="0"/>
          </a:p>
          <a:p>
            <a:r>
              <a:rPr lang="ja-JP" altLang="en-US" sz="2400" b="1" dirty="0" smtClean="0"/>
              <a:t>シンガポール</a:t>
            </a:r>
            <a:endParaRPr lang="en-US" altLang="ja-JP" sz="2400" b="1" dirty="0" smtClean="0"/>
          </a:p>
          <a:p>
            <a:r>
              <a:rPr lang="ja-JP" altLang="en-US" sz="2400" b="1" dirty="0" smtClean="0"/>
              <a:t>タイ</a:t>
            </a:r>
            <a:endParaRPr lang="en-US" altLang="ja-JP" sz="2400" b="1" dirty="0" smtClean="0"/>
          </a:p>
          <a:p>
            <a:endParaRPr lang="en-US" altLang="ja-JP" dirty="0"/>
          </a:p>
          <a:p>
            <a:r>
              <a:rPr lang="ja-JP" altLang="en-US" sz="2400" b="1" dirty="0" smtClean="0">
                <a:solidFill>
                  <a:srgbClr val="0066FF"/>
                </a:solidFill>
              </a:rPr>
              <a:t>新規加盟国</a:t>
            </a:r>
            <a:endParaRPr lang="en-US" altLang="ja-JP" sz="2400" b="1" dirty="0" smtClean="0">
              <a:solidFill>
                <a:srgbClr val="0066FF"/>
              </a:solidFill>
            </a:endParaRPr>
          </a:p>
          <a:p>
            <a:r>
              <a:rPr lang="ja-JP" altLang="en-US" sz="2400" b="1" dirty="0" smtClean="0"/>
              <a:t>ブルネイ　    </a:t>
            </a:r>
            <a:r>
              <a:rPr lang="en-US" altLang="ja-JP" sz="2400" b="1" dirty="0" smtClean="0"/>
              <a:t>(1984</a:t>
            </a:r>
            <a:r>
              <a:rPr lang="ja-JP" altLang="en-US" sz="2400" b="1" dirty="0" smtClean="0"/>
              <a:t>年）</a:t>
            </a:r>
            <a:endParaRPr lang="en-US" altLang="ja-JP" sz="2400" b="1" dirty="0" smtClean="0"/>
          </a:p>
          <a:p>
            <a:r>
              <a:rPr lang="ja-JP" altLang="en-US" sz="2400" b="1" dirty="0" smtClean="0"/>
              <a:t>ベトナム     （</a:t>
            </a:r>
            <a:r>
              <a:rPr lang="en-US" altLang="ja-JP" sz="2400" b="1" dirty="0" smtClean="0"/>
              <a:t>1995</a:t>
            </a:r>
            <a:r>
              <a:rPr lang="ja-JP" altLang="en-US" sz="2400" b="1" dirty="0" smtClean="0"/>
              <a:t>年）</a:t>
            </a:r>
            <a:endParaRPr lang="en-US" altLang="ja-JP" sz="2400" b="1" dirty="0" smtClean="0"/>
          </a:p>
          <a:p>
            <a:r>
              <a:rPr lang="ja-JP" altLang="en-US" sz="2400" b="1" dirty="0" smtClean="0"/>
              <a:t>ラオス　　    </a:t>
            </a:r>
            <a:r>
              <a:rPr lang="en-US" altLang="ja-JP" sz="2400" b="1" dirty="0" smtClean="0"/>
              <a:t>(1997</a:t>
            </a:r>
            <a:r>
              <a:rPr lang="ja-JP" altLang="en-US" sz="2400" b="1" dirty="0" smtClean="0"/>
              <a:t>年）</a:t>
            </a:r>
            <a:endParaRPr lang="en-US" altLang="ja-JP" sz="2400" b="1" dirty="0" smtClean="0"/>
          </a:p>
          <a:p>
            <a:r>
              <a:rPr lang="ja-JP" altLang="en-US" sz="2400" b="1" dirty="0" smtClean="0"/>
              <a:t>ミャンマー    </a:t>
            </a:r>
            <a:r>
              <a:rPr lang="en-US" altLang="ja-JP" sz="2400" b="1" dirty="0" smtClean="0"/>
              <a:t>(1997</a:t>
            </a:r>
            <a:r>
              <a:rPr lang="ja-JP" altLang="en-US" sz="2400" b="1" dirty="0" smtClean="0"/>
              <a:t>年）</a:t>
            </a:r>
            <a:endParaRPr lang="en-US" altLang="ja-JP" sz="2400" b="1" dirty="0" smtClean="0"/>
          </a:p>
          <a:p>
            <a:r>
              <a:rPr lang="ja-JP" altLang="en-US" sz="2400" b="1" dirty="0" smtClean="0"/>
              <a:t>カンボジア  （</a:t>
            </a:r>
            <a:r>
              <a:rPr lang="en-US" altLang="ja-JP" sz="2400" b="1" dirty="0" smtClean="0"/>
              <a:t>1999</a:t>
            </a:r>
            <a:r>
              <a:rPr lang="ja-JP" altLang="en-US" sz="2400" b="1" dirty="0" smtClean="0"/>
              <a:t>年）</a:t>
            </a:r>
            <a:endParaRPr lang="en-US" altLang="ja-JP" sz="2400" b="1" dirty="0" smtClean="0"/>
          </a:p>
          <a:p>
            <a:r>
              <a:rPr lang="ja-JP" altLang="en-US" sz="2400" b="1" dirty="0" smtClean="0"/>
              <a:t>東ティモール </a:t>
            </a:r>
            <a:r>
              <a:rPr lang="en-US" altLang="ja-JP" sz="2400" b="1" dirty="0" smtClean="0"/>
              <a:t>(2024</a:t>
            </a:r>
            <a:r>
              <a:rPr lang="ja-JP" altLang="en-US" sz="2400" b="1" dirty="0" smtClean="0"/>
              <a:t>年）</a:t>
            </a:r>
            <a:endParaRPr lang="ja-JP" altLang="en-US" sz="2400" b="1" dirty="0"/>
          </a:p>
        </p:txBody>
      </p:sp>
      <p:sp>
        <p:nvSpPr>
          <p:cNvPr id="3" name="正方形/長方形 2"/>
          <p:cNvSpPr/>
          <p:nvPr/>
        </p:nvSpPr>
        <p:spPr>
          <a:xfrm>
            <a:off x="7272305" y="6216348"/>
            <a:ext cx="4647426" cy="461665"/>
          </a:xfrm>
          <a:prstGeom prst="rect">
            <a:avLst/>
          </a:prstGeom>
        </p:spPr>
        <p:txBody>
          <a:bodyPr wrap="none">
            <a:spAutoFit/>
          </a:bodyPr>
          <a:lstStyle/>
          <a:p>
            <a:r>
              <a:rPr lang="en-US" altLang="ja-JP" sz="2400" b="1" dirty="0" smtClean="0">
                <a:solidFill>
                  <a:srgbClr val="FF0000"/>
                </a:solidFill>
                <a:latin typeface="UD デジタル 教科書体 N-R" panose="02020400000000000000" pitchFamily="17" charset="-128"/>
                <a:ea typeface="UD デジタル 教科書体 N-R" panose="02020400000000000000" pitchFamily="17" charset="-128"/>
              </a:rPr>
              <a:t>6</a:t>
            </a:r>
            <a:r>
              <a:rPr lang="ja-JP" altLang="en-US" sz="2400" b="1" dirty="0" smtClean="0">
                <a:solidFill>
                  <a:srgbClr val="FF0000"/>
                </a:solidFill>
                <a:latin typeface="UD デジタル 教科書体 N-R" panose="02020400000000000000" pitchFamily="17" charset="-128"/>
                <a:ea typeface="UD デジタル 教科書体 N-R" panose="02020400000000000000" pitchFamily="17" charset="-128"/>
              </a:rPr>
              <a:t>億</a:t>
            </a:r>
            <a:r>
              <a:rPr lang="en-US" altLang="ja-JP" sz="2400" b="1" dirty="0" smtClean="0">
                <a:solidFill>
                  <a:srgbClr val="FF0000"/>
                </a:solidFill>
                <a:latin typeface="UD デジタル 教科書体 N-R" panose="02020400000000000000" pitchFamily="17" charset="-128"/>
                <a:ea typeface="UD デジタル 教科書体 N-R" panose="02020400000000000000" pitchFamily="17" charset="-128"/>
              </a:rPr>
              <a:t>6000</a:t>
            </a:r>
            <a:r>
              <a:rPr lang="ja-JP" altLang="en-US" sz="2400" b="1" dirty="0" smtClean="0">
                <a:solidFill>
                  <a:srgbClr val="FF0000"/>
                </a:solidFill>
                <a:latin typeface="UD デジタル 教科書体 N-R" panose="02020400000000000000" pitchFamily="17" charset="-128"/>
                <a:ea typeface="UD デジタル 教科書体 N-R" panose="02020400000000000000" pitchFamily="17" charset="-128"/>
              </a:rPr>
              <a:t>万人を超える地域連合体</a:t>
            </a:r>
            <a:endParaRPr lang="ja-JP" altLang="en-US" sz="2400" dirty="0">
              <a:solidFill>
                <a:srgbClr val="FF0000"/>
              </a:solidFill>
              <a:latin typeface="UD デジタル 教科書体 N-R" panose="02020400000000000000" pitchFamily="17" charset="-128"/>
              <a:ea typeface="UD デジタル 教科書体 N-R" panose="02020400000000000000" pitchFamily="17" charset="-128"/>
            </a:endParaRPr>
          </a:p>
        </p:txBody>
      </p:sp>
      <p:sp>
        <p:nvSpPr>
          <p:cNvPr id="7" name="正方形/長方形 6"/>
          <p:cNvSpPr/>
          <p:nvPr/>
        </p:nvSpPr>
        <p:spPr>
          <a:xfrm>
            <a:off x="2927556" y="149556"/>
            <a:ext cx="6186309" cy="646331"/>
          </a:xfrm>
          <a:prstGeom prst="rect">
            <a:avLst/>
          </a:prstGeom>
        </p:spPr>
        <p:txBody>
          <a:bodyPr wrap="none">
            <a:spAutoFit/>
          </a:bodyPr>
          <a:lstStyle/>
          <a:p>
            <a:r>
              <a:rPr lang="ja-JP" altLang="en-US" sz="3600" b="1" dirty="0" smtClean="0"/>
              <a:t>２「平和の共同体」アセアン</a:t>
            </a:r>
            <a:endParaRPr lang="ja-JP" altLang="en-US" sz="3600" b="1" dirty="0"/>
          </a:p>
        </p:txBody>
      </p:sp>
    </p:spTree>
    <p:extLst>
      <p:ext uri="{BB962C8B-B14F-4D97-AF65-F5344CB8AC3E}">
        <p14:creationId xmlns:p14="http://schemas.microsoft.com/office/powerpoint/2010/main" val="929635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668602" y="129920"/>
            <a:ext cx="8691355" cy="6728080"/>
          </a:xfrm>
          <a:prstGeom prst="rect">
            <a:avLst/>
          </a:prstGeom>
        </p:spPr>
      </p:pic>
    </p:spTree>
    <p:extLst>
      <p:ext uri="{BB962C8B-B14F-4D97-AF65-F5344CB8AC3E}">
        <p14:creationId xmlns:p14="http://schemas.microsoft.com/office/powerpoint/2010/main" val="4143060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595336" y="622570"/>
            <a:ext cx="8725711" cy="63524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2800792" y="5919701"/>
            <a:ext cx="6916366" cy="632298"/>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704814" y="705185"/>
            <a:ext cx="8802410" cy="523220"/>
          </a:xfrm>
          <a:prstGeom prst="rect">
            <a:avLst/>
          </a:prstGeom>
        </p:spPr>
        <p:txBody>
          <a:bodyPr wrap="none">
            <a:spAutoFit/>
          </a:bodyPr>
          <a:lstStyle/>
          <a:p>
            <a:r>
              <a:rPr lang="ja-JP" altLang="en-US" sz="2800" b="1" dirty="0" smtClean="0">
                <a:latin typeface="Arial" panose="020B0604020202020204" pitchFamily="34" charset="0"/>
              </a:rPr>
              <a:t>アセアンは「軍事同盟」ではなく、「地域協力機構」</a:t>
            </a:r>
            <a:endParaRPr lang="ja-JP" altLang="en-US" sz="2800" b="1" dirty="0"/>
          </a:p>
        </p:txBody>
      </p:sp>
      <p:sp>
        <p:nvSpPr>
          <p:cNvPr id="5" name="正方形/長方形 4"/>
          <p:cNvSpPr/>
          <p:nvPr/>
        </p:nvSpPr>
        <p:spPr>
          <a:xfrm>
            <a:off x="718658" y="1581582"/>
            <a:ext cx="11271034" cy="4154984"/>
          </a:xfrm>
          <a:prstGeom prst="rect">
            <a:avLst/>
          </a:prstGeom>
        </p:spPr>
        <p:txBody>
          <a:bodyPr wrap="none">
            <a:spAutoFit/>
          </a:bodyPr>
          <a:lstStyle/>
          <a:p>
            <a:r>
              <a:rPr lang="ja-JP" altLang="en-US" b="1" dirty="0" smtClean="0">
                <a:solidFill>
                  <a:srgbClr val="0066FF"/>
                </a:solidFill>
                <a:latin typeface="Arial" panose="020B0604020202020204" pitchFamily="34" charset="0"/>
              </a:rPr>
              <a:t>　　</a:t>
            </a:r>
            <a:r>
              <a:rPr lang="en-US" altLang="ja-JP" sz="2000" b="1" dirty="0" smtClean="0">
                <a:latin typeface="Arial" panose="020B0604020202020204" pitchFamily="34" charset="0"/>
              </a:rPr>
              <a:t>1955</a:t>
            </a:r>
            <a:r>
              <a:rPr lang="ja-JP" altLang="en-US" sz="2000" b="1" dirty="0">
                <a:latin typeface="Arial" panose="020B0604020202020204" pitchFamily="34" charset="0"/>
              </a:rPr>
              <a:t>年</a:t>
            </a:r>
            <a:r>
              <a:rPr lang="ja-JP" altLang="en-US" sz="2000" b="1" dirty="0" smtClean="0">
                <a:latin typeface="Arial" panose="020B0604020202020204" pitchFamily="34" charset="0"/>
              </a:rPr>
              <a:t>アジア・アフリカ会議（バンドン会議）植民地主義の崩壊　　平和</a:t>
            </a:r>
            <a:r>
              <a:rPr lang="en-US" altLang="ja-JP" sz="2000" b="1" dirty="0" smtClean="0">
                <a:latin typeface="Arial" panose="020B0604020202020204" pitchFamily="34" charset="0"/>
              </a:rPr>
              <a:t>10</a:t>
            </a:r>
            <a:r>
              <a:rPr lang="ja-JP" altLang="en-US" sz="2000" b="1" dirty="0" smtClean="0">
                <a:latin typeface="Arial" panose="020B0604020202020204" pitchFamily="34" charset="0"/>
              </a:rPr>
              <a:t>原則</a:t>
            </a:r>
            <a:endParaRPr lang="en-US" altLang="ja-JP" sz="2000" b="1" dirty="0" smtClean="0">
              <a:latin typeface="Arial" panose="020B0604020202020204" pitchFamily="34" charset="0"/>
            </a:endParaRPr>
          </a:p>
          <a:p>
            <a:endParaRPr lang="en-US" altLang="ja-JP" b="1" dirty="0">
              <a:solidFill>
                <a:srgbClr val="0066FF"/>
              </a:solidFill>
              <a:latin typeface="Arial" panose="020B0604020202020204" pitchFamily="34" charset="0"/>
            </a:endParaRPr>
          </a:p>
          <a:p>
            <a:r>
              <a:rPr lang="ja-JP" altLang="en-US" b="1" dirty="0" smtClean="0">
                <a:latin typeface="Arial" panose="020B0604020202020204" pitchFamily="34" charset="0"/>
              </a:rPr>
              <a:t>米ソの冷戦のなかで　</a:t>
            </a:r>
            <a:endParaRPr lang="en-US" altLang="ja-JP" b="1" dirty="0" smtClean="0">
              <a:latin typeface="Arial" panose="020B0604020202020204" pitchFamily="34" charset="0"/>
            </a:endParaRPr>
          </a:p>
          <a:p>
            <a:r>
              <a:rPr lang="ja-JP" altLang="en-US" b="1" dirty="0">
                <a:solidFill>
                  <a:srgbClr val="0066FF"/>
                </a:solidFill>
                <a:latin typeface="Arial" panose="020B0604020202020204" pitchFamily="34" charset="0"/>
              </a:rPr>
              <a:t>　</a:t>
            </a:r>
            <a:r>
              <a:rPr lang="ja-JP" altLang="en-US" sz="2000" b="1" dirty="0" smtClean="0">
                <a:solidFill>
                  <a:srgbClr val="0066FF"/>
                </a:solidFill>
                <a:latin typeface="Arial" panose="020B0604020202020204" pitchFamily="34" charset="0"/>
              </a:rPr>
              <a:t>東南アジア五か国（タイ、フィリピン、シンガポール、マレーシア、インドネシア）</a:t>
            </a:r>
            <a:endParaRPr lang="en-US" altLang="ja-JP" sz="2000" b="1" dirty="0" smtClean="0">
              <a:solidFill>
                <a:srgbClr val="0066FF"/>
              </a:solidFill>
              <a:latin typeface="Arial" panose="020B0604020202020204" pitchFamily="34" charset="0"/>
            </a:endParaRPr>
          </a:p>
          <a:p>
            <a:r>
              <a:rPr lang="ja-JP" altLang="en-US" sz="2000" b="1" dirty="0">
                <a:solidFill>
                  <a:srgbClr val="0066FF"/>
                </a:solidFill>
                <a:latin typeface="Arial" panose="020B0604020202020204" pitchFamily="34" charset="0"/>
              </a:rPr>
              <a:t>　</a:t>
            </a:r>
            <a:r>
              <a:rPr lang="ja-JP" altLang="en-US" sz="2000" b="1" dirty="0" smtClean="0">
                <a:solidFill>
                  <a:srgbClr val="0066FF"/>
                </a:solidFill>
                <a:latin typeface="Arial" panose="020B0604020202020204" pitchFamily="34" charset="0"/>
              </a:rPr>
              <a:t>アセアン創立を宣言（</a:t>
            </a:r>
            <a:r>
              <a:rPr lang="en-US" altLang="ja-JP" sz="2000" b="1" dirty="0" smtClean="0">
                <a:solidFill>
                  <a:srgbClr val="0066FF"/>
                </a:solidFill>
                <a:latin typeface="Arial" panose="020B0604020202020204" pitchFamily="34" charset="0"/>
              </a:rPr>
              <a:t>1967</a:t>
            </a:r>
            <a:r>
              <a:rPr lang="ja-JP" altLang="en-US" sz="2000" b="1" dirty="0" smtClean="0">
                <a:solidFill>
                  <a:srgbClr val="0066FF"/>
                </a:solidFill>
                <a:latin typeface="Arial" panose="020B0604020202020204" pitchFamily="34" charset="0"/>
              </a:rPr>
              <a:t>年）</a:t>
            </a:r>
            <a:r>
              <a:rPr lang="ja-JP" altLang="en-US" sz="2000" b="1" dirty="0">
                <a:solidFill>
                  <a:srgbClr val="0066FF"/>
                </a:solidFill>
                <a:latin typeface="Arial" panose="020B0604020202020204" pitchFamily="34" charset="0"/>
              </a:rPr>
              <a:t>　</a:t>
            </a:r>
            <a:endParaRPr lang="en-US" altLang="ja-JP" sz="2000" b="1" dirty="0" smtClean="0">
              <a:solidFill>
                <a:srgbClr val="0066FF"/>
              </a:solidFill>
              <a:latin typeface="Arial" panose="020B0604020202020204" pitchFamily="34" charset="0"/>
            </a:endParaRPr>
          </a:p>
          <a:p>
            <a:r>
              <a:rPr lang="ja-JP" altLang="en-US" sz="2000" b="1" dirty="0">
                <a:solidFill>
                  <a:srgbClr val="0066FF"/>
                </a:solidFill>
                <a:latin typeface="Arial" panose="020B0604020202020204" pitchFamily="34" charset="0"/>
              </a:rPr>
              <a:t>　</a:t>
            </a:r>
            <a:r>
              <a:rPr lang="ja-JP" altLang="en-US" sz="2000" b="1" dirty="0" smtClean="0">
                <a:solidFill>
                  <a:srgbClr val="0066FF"/>
                </a:solidFill>
                <a:latin typeface="Arial" panose="020B0604020202020204" pitchFamily="34" charset="0"/>
              </a:rPr>
              <a:t>　　</a:t>
            </a:r>
            <a:r>
              <a:rPr lang="ja-JP" altLang="en-US" b="1" dirty="0" smtClean="0">
                <a:solidFill>
                  <a:srgbClr val="7030A0"/>
                </a:solidFill>
                <a:latin typeface="Arial" panose="020B0604020202020204" pitchFamily="34" charset="0"/>
              </a:rPr>
              <a:t>反共軍事同盟　東南アジア条約機構</a:t>
            </a:r>
            <a:r>
              <a:rPr lang="en-US" altLang="ja-JP" b="1" dirty="0" smtClean="0">
                <a:solidFill>
                  <a:srgbClr val="7030A0"/>
                </a:solidFill>
                <a:latin typeface="Arial" panose="020B0604020202020204" pitchFamily="34" charset="0"/>
              </a:rPr>
              <a:t>(SEATO 1954</a:t>
            </a:r>
            <a:r>
              <a:rPr lang="ja-JP" altLang="en-US" b="1" dirty="0" err="1" smtClean="0">
                <a:solidFill>
                  <a:srgbClr val="7030A0"/>
                </a:solidFill>
                <a:latin typeface="Arial" panose="020B0604020202020204" pitchFamily="34" charset="0"/>
              </a:rPr>
              <a:t>ー</a:t>
            </a:r>
            <a:r>
              <a:rPr lang="en-US" altLang="ja-JP" b="1" dirty="0" smtClean="0">
                <a:solidFill>
                  <a:srgbClr val="7030A0"/>
                </a:solidFill>
                <a:latin typeface="Arial" panose="020B0604020202020204" pitchFamily="34" charset="0"/>
              </a:rPr>
              <a:t>1977</a:t>
            </a:r>
            <a:r>
              <a:rPr lang="ja-JP" altLang="en-US" b="1" dirty="0" smtClean="0">
                <a:solidFill>
                  <a:srgbClr val="7030A0"/>
                </a:solidFill>
                <a:latin typeface="Arial" panose="020B0604020202020204" pitchFamily="34" charset="0"/>
              </a:rPr>
              <a:t>年解散）の存在</a:t>
            </a:r>
            <a:endParaRPr lang="en-US" altLang="ja-JP" b="1" dirty="0" smtClean="0">
              <a:solidFill>
                <a:srgbClr val="7030A0"/>
              </a:solidFill>
              <a:latin typeface="Arial" panose="020B0604020202020204" pitchFamily="34" charset="0"/>
            </a:endParaRPr>
          </a:p>
          <a:p>
            <a:r>
              <a:rPr lang="ja-JP" altLang="en-US" b="1" dirty="0" smtClean="0">
                <a:solidFill>
                  <a:srgbClr val="0066FF"/>
                </a:solidFill>
                <a:latin typeface="Arial" panose="020B0604020202020204" pitchFamily="34" charset="0"/>
              </a:rPr>
              <a:t>　　　　　　　　　　　　　　　　　</a:t>
            </a:r>
            <a:r>
              <a:rPr lang="en-US" altLang="ja-JP" b="1" dirty="0" smtClean="0">
                <a:latin typeface="Arial" panose="020B0604020202020204" pitchFamily="34" charset="0"/>
              </a:rPr>
              <a:t>1954</a:t>
            </a:r>
            <a:r>
              <a:rPr lang="ja-JP" altLang="en-US" b="1" dirty="0" smtClean="0">
                <a:latin typeface="Arial" panose="020B0604020202020204" pitchFamily="34" charset="0"/>
              </a:rPr>
              <a:t>年　</a:t>
            </a:r>
            <a:r>
              <a:rPr lang="ja-JP" altLang="en-US" b="1" dirty="0" smtClean="0"/>
              <a:t>ディエンビエンフー</a:t>
            </a:r>
            <a:r>
              <a:rPr lang="ja-JP" altLang="en-US" b="1" dirty="0"/>
              <a:t>の</a:t>
            </a:r>
            <a:r>
              <a:rPr lang="ja-JP" altLang="en-US" b="1" dirty="0" smtClean="0"/>
              <a:t>戦い（インドシナ戦争）</a:t>
            </a:r>
            <a:endParaRPr lang="ja-JP" altLang="en-US" b="1" dirty="0"/>
          </a:p>
          <a:p>
            <a:endParaRPr lang="en-US" altLang="ja-JP" b="1" dirty="0" smtClean="0">
              <a:solidFill>
                <a:srgbClr val="0066FF"/>
              </a:solidFill>
              <a:latin typeface="Arial" panose="020B0604020202020204" pitchFamily="34" charset="0"/>
            </a:endParaRPr>
          </a:p>
          <a:p>
            <a:r>
              <a:rPr lang="ja-JP" altLang="en-US" b="1" dirty="0">
                <a:solidFill>
                  <a:srgbClr val="0066FF"/>
                </a:solidFill>
                <a:latin typeface="Arial" panose="020B0604020202020204" pitchFamily="34" charset="0"/>
              </a:rPr>
              <a:t>　</a:t>
            </a:r>
            <a:r>
              <a:rPr lang="ja-JP" altLang="en-US" b="1" dirty="0" smtClean="0">
                <a:solidFill>
                  <a:srgbClr val="0066FF"/>
                </a:solidFill>
                <a:latin typeface="Arial" panose="020B0604020202020204" pitchFamily="34" charset="0"/>
              </a:rPr>
              <a:t>　　 </a:t>
            </a:r>
            <a:r>
              <a:rPr lang="ja-JP" altLang="en-US" b="1" dirty="0" smtClean="0">
                <a:solidFill>
                  <a:srgbClr val="7030A0"/>
                </a:solidFill>
                <a:latin typeface="Arial" panose="020B0604020202020204" pitchFamily="34" charset="0"/>
              </a:rPr>
              <a:t>経済ブロックと共産主義の拡張への対抗　</a:t>
            </a:r>
            <a:r>
              <a:rPr lang="ja-JP" altLang="en-US" b="1" dirty="0" smtClean="0">
                <a:latin typeface="Arial" panose="020B0604020202020204" pitchFamily="34" charset="0"/>
              </a:rPr>
              <a:t>（ベトナム戦争　</a:t>
            </a:r>
            <a:r>
              <a:rPr lang="en-US" altLang="ja-JP" b="1" dirty="0" smtClean="0">
                <a:latin typeface="Arial" panose="020B0604020202020204" pitchFamily="34" charset="0"/>
              </a:rPr>
              <a:t>1964</a:t>
            </a:r>
            <a:r>
              <a:rPr lang="ja-JP" altLang="en-US" b="1" dirty="0" smtClean="0">
                <a:latin typeface="Arial" panose="020B0604020202020204" pitchFamily="34" charset="0"/>
              </a:rPr>
              <a:t>－</a:t>
            </a:r>
            <a:r>
              <a:rPr lang="en-US" altLang="ja-JP" b="1" dirty="0" smtClean="0">
                <a:latin typeface="Arial" panose="020B0604020202020204" pitchFamily="34" charset="0"/>
              </a:rPr>
              <a:t>1975</a:t>
            </a:r>
            <a:r>
              <a:rPr lang="ja-JP" altLang="en-US" b="1" dirty="0" err="1" smtClean="0">
                <a:latin typeface="Arial" panose="020B0604020202020204" pitchFamily="34" charset="0"/>
              </a:rPr>
              <a:t>、</a:t>
            </a:r>
            <a:r>
              <a:rPr lang="en-US" altLang="ja-JP" b="1" dirty="0" smtClean="0">
                <a:latin typeface="Arial" panose="020B0604020202020204" pitchFamily="34" charset="0"/>
              </a:rPr>
              <a:t>1991</a:t>
            </a:r>
            <a:r>
              <a:rPr lang="ja-JP" altLang="en-US" b="1" dirty="0" smtClean="0">
                <a:latin typeface="Arial" panose="020B0604020202020204" pitchFamily="34" charset="0"/>
              </a:rPr>
              <a:t>年ソ連の消滅）</a:t>
            </a:r>
            <a:endParaRPr lang="en-US" altLang="ja-JP" b="1" dirty="0" smtClean="0">
              <a:latin typeface="Arial" panose="020B0604020202020204" pitchFamily="34" charset="0"/>
            </a:endParaRPr>
          </a:p>
          <a:p>
            <a:endParaRPr lang="en-US" altLang="ja-JP" b="1" dirty="0">
              <a:solidFill>
                <a:srgbClr val="0066FF"/>
              </a:solidFill>
              <a:latin typeface="Arial" panose="020B0604020202020204" pitchFamily="34" charset="0"/>
            </a:endParaRPr>
          </a:p>
          <a:p>
            <a:r>
              <a:rPr lang="ja-JP" altLang="en-US" b="1" dirty="0" smtClean="0">
                <a:latin typeface="Arial" panose="020B0604020202020204" pitchFamily="34" charset="0"/>
              </a:rPr>
              <a:t>カンボジア内戦を経て</a:t>
            </a:r>
            <a:r>
              <a:rPr lang="ja-JP" altLang="en-US" b="1" dirty="0" smtClean="0">
                <a:solidFill>
                  <a:srgbClr val="FF0000"/>
                </a:solidFill>
                <a:latin typeface="Arial" panose="020B0604020202020204" pitchFamily="34" charset="0"/>
              </a:rPr>
              <a:t>アセアン諸国とインドシナ</a:t>
            </a:r>
            <a:r>
              <a:rPr lang="en-US" altLang="ja-JP" b="1" dirty="0" smtClean="0">
                <a:solidFill>
                  <a:srgbClr val="FF0000"/>
                </a:solidFill>
                <a:latin typeface="Arial" panose="020B0604020202020204" pitchFamily="34" charset="0"/>
              </a:rPr>
              <a:t>3</a:t>
            </a:r>
            <a:r>
              <a:rPr lang="ja-JP" altLang="en-US" b="1" dirty="0" smtClean="0">
                <a:solidFill>
                  <a:srgbClr val="FF0000"/>
                </a:solidFill>
                <a:latin typeface="Arial" panose="020B0604020202020204" pitchFamily="34" charset="0"/>
              </a:rPr>
              <a:t>国（ベトナム、ラオス、カンボジア）との対立　</a:t>
            </a:r>
            <a:r>
              <a:rPr lang="en-US" altLang="ja-JP" b="1" dirty="0" smtClean="0">
                <a:solidFill>
                  <a:srgbClr val="FF0000"/>
                </a:solidFill>
                <a:latin typeface="Arial" panose="020B0604020202020204" pitchFamily="34" charset="0"/>
              </a:rPr>
              <a:t>1975</a:t>
            </a:r>
            <a:r>
              <a:rPr lang="ja-JP" altLang="en-US" b="1" dirty="0" smtClean="0">
                <a:solidFill>
                  <a:srgbClr val="FF0000"/>
                </a:solidFill>
                <a:latin typeface="Arial" panose="020B0604020202020204" pitchFamily="34" charset="0"/>
              </a:rPr>
              <a:t>年</a:t>
            </a:r>
            <a:endParaRPr lang="en-US" altLang="ja-JP" b="1" dirty="0" smtClean="0">
              <a:solidFill>
                <a:srgbClr val="FF0000"/>
              </a:solidFill>
              <a:latin typeface="Arial" panose="020B0604020202020204" pitchFamily="34" charset="0"/>
            </a:endParaRPr>
          </a:p>
          <a:p>
            <a:r>
              <a:rPr lang="en-US" altLang="ja-JP" b="1" dirty="0" smtClean="0">
                <a:solidFill>
                  <a:srgbClr val="0066FF"/>
                </a:solidFill>
                <a:latin typeface="Arial" panose="020B0604020202020204" pitchFamily="34" charset="0"/>
              </a:rPr>
              <a:t>1979</a:t>
            </a:r>
            <a:r>
              <a:rPr lang="ja-JP" altLang="en-US" b="1" dirty="0" smtClean="0">
                <a:solidFill>
                  <a:srgbClr val="0066FF"/>
                </a:solidFill>
                <a:latin typeface="Arial" panose="020B0604020202020204" pitchFamily="34" charset="0"/>
              </a:rPr>
              <a:t>年　中国</a:t>
            </a:r>
            <a:r>
              <a:rPr lang="ja-JP" altLang="en-US" b="1" dirty="0" err="1" smtClean="0">
                <a:solidFill>
                  <a:srgbClr val="0066FF"/>
                </a:solidFill>
                <a:latin typeface="Arial" panose="020B0604020202020204" pitchFamily="34" charset="0"/>
              </a:rPr>
              <a:t>ー</a:t>
            </a:r>
            <a:r>
              <a:rPr lang="ja-JP" altLang="en-US" b="1" dirty="0" smtClean="0">
                <a:solidFill>
                  <a:srgbClr val="0066FF"/>
                </a:solidFill>
                <a:latin typeface="Arial" panose="020B0604020202020204" pitchFamily="34" charset="0"/>
              </a:rPr>
              <a:t>ベトナム戦争</a:t>
            </a:r>
            <a:endParaRPr lang="en-US" altLang="ja-JP" b="1" dirty="0" smtClean="0">
              <a:solidFill>
                <a:srgbClr val="0066FF"/>
              </a:solidFill>
              <a:latin typeface="Arial" panose="020B0604020202020204" pitchFamily="34" charset="0"/>
            </a:endParaRPr>
          </a:p>
          <a:p>
            <a:r>
              <a:rPr lang="ja-JP" altLang="en-US" sz="2000" b="1" dirty="0">
                <a:solidFill>
                  <a:srgbClr val="0066FF"/>
                </a:solidFill>
                <a:latin typeface="Arial" panose="020B0604020202020204" pitchFamily="34" charset="0"/>
              </a:rPr>
              <a:t>　</a:t>
            </a:r>
            <a:r>
              <a:rPr lang="ja-JP" altLang="en-US" sz="2000" b="1" dirty="0" smtClean="0">
                <a:latin typeface="Arial" panose="020B0604020202020204" pitchFamily="34" charset="0"/>
              </a:rPr>
              <a:t>カンボジア人民共和国と民主カンボジア連合政府の内戦</a:t>
            </a:r>
            <a:r>
              <a:rPr lang="ja-JP" altLang="en-US" sz="2000" b="1" u="sng" dirty="0" smtClean="0">
                <a:latin typeface="Arial" panose="020B0604020202020204" pitchFamily="34" charset="0"/>
              </a:rPr>
              <a:t>（</a:t>
            </a:r>
            <a:r>
              <a:rPr lang="en-US" altLang="ja-JP" sz="2000" b="1" dirty="0" smtClean="0">
                <a:latin typeface="Arial" panose="020B0604020202020204" pitchFamily="34" charset="0"/>
              </a:rPr>
              <a:t>1982</a:t>
            </a:r>
            <a:r>
              <a:rPr lang="ja-JP" altLang="en-US" sz="2000" b="1" dirty="0" smtClean="0">
                <a:latin typeface="Arial" panose="020B0604020202020204" pitchFamily="34" charset="0"/>
              </a:rPr>
              <a:t>年ヘンサムリンとシアヌーク）</a:t>
            </a:r>
            <a:endParaRPr lang="en-US" altLang="ja-JP" sz="2000" b="1" dirty="0" smtClean="0">
              <a:latin typeface="Arial" panose="020B0604020202020204" pitchFamily="34" charset="0"/>
            </a:endParaRPr>
          </a:p>
          <a:p>
            <a:r>
              <a:rPr lang="ja-JP" altLang="en-US" sz="2000" b="1" dirty="0" smtClean="0">
                <a:latin typeface="Arial" panose="020B0604020202020204" pitchFamily="34" charset="0"/>
              </a:rPr>
              <a:t>　ベトナム軍の撤退　</a:t>
            </a:r>
            <a:r>
              <a:rPr lang="en-US" altLang="ja-JP" sz="2000" b="1" dirty="0" smtClean="0">
                <a:latin typeface="Arial" panose="020B0604020202020204" pitchFamily="34" charset="0"/>
              </a:rPr>
              <a:t>1989</a:t>
            </a:r>
            <a:r>
              <a:rPr lang="ja-JP" altLang="en-US" sz="2000" b="1" dirty="0" smtClean="0">
                <a:latin typeface="Arial" panose="020B0604020202020204" pitchFamily="34" charset="0"/>
              </a:rPr>
              <a:t>年</a:t>
            </a:r>
            <a:endParaRPr lang="en-US" altLang="ja-JP" sz="2000" b="1" dirty="0" smtClean="0">
              <a:latin typeface="Arial" panose="020B0604020202020204" pitchFamily="34" charset="0"/>
            </a:endParaRPr>
          </a:p>
        </p:txBody>
      </p:sp>
      <p:sp>
        <p:nvSpPr>
          <p:cNvPr id="2" name="正方形/長方形 1"/>
          <p:cNvSpPr/>
          <p:nvPr/>
        </p:nvSpPr>
        <p:spPr>
          <a:xfrm>
            <a:off x="2934988" y="6051184"/>
            <a:ext cx="6647974" cy="369332"/>
          </a:xfrm>
          <a:prstGeom prst="rect">
            <a:avLst/>
          </a:prstGeom>
        </p:spPr>
        <p:txBody>
          <a:bodyPr wrap="none">
            <a:spAutoFit/>
          </a:bodyPr>
          <a:lstStyle/>
          <a:p>
            <a:r>
              <a:rPr lang="ja-JP" altLang="en-US" b="1" dirty="0" smtClean="0">
                <a:solidFill>
                  <a:srgbClr val="FF0000"/>
                </a:solidFill>
                <a:latin typeface="Arial" panose="020B0604020202020204" pitchFamily="34" charset="0"/>
              </a:rPr>
              <a:t>イデオロギーの違い、とりわけ反共イデオロギーを乗り越える</a:t>
            </a:r>
            <a:endParaRPr lang="ja-JP" altLang="en-US" dirty="0">
              <a:solidFill>
                <a:srgbClr val="FF0000"/>
              </a:solidFill>
            </a:endParaRPr>
          </a:p>
        </p:txBody>
      </p:sp>
    </p:spTree>
    <p:extLst>
      <p:ext uri="{BB962C8B-B14F-4D97-AF65-F5344CB8AC3E}">
        <p14:creationId xmlns:p14="http://schemas.microsoft.com/office/powerpoint/2010/main" val="1112682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38464" y="341342"/>
            <a:ext cx="7321685" cy="1780162"/>
          </a:xfrm>
          <a:prstGeom prst="roundRect">
            <a:avLst/>
          </a:prstGeom>
          <a:solidFill>
            <a:srgbClr val="CCFF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165698" y="3106066"/>
            <a:ext cx="10001655" cy="3170099"/>
          </a:xfrm>
          <a:prstGeom prst="rect">
            <a:avLst/>
          </a:prstGeom>
        </p:spPr>
        <p:txBody>
          <a:bodyPr wrap="square">
            <a:spAutoFit/>
          </a:bodyPr>
          <a:lstStyle/>
          <a:p>
            <a:r>
              <a:rPr lang="ja-JP" altLang="en-US" sz="2000" b="1" dirty="0" smtClean="0">
                <a:solidFill>
                  <a:srgbClr val="0066FF"/>
                </a:solidFill>
                <a:latin typeface="Arial" panose="020B0604020202020204" pitchFamily="34" charset="0"/>
              </a:rPr>
              <a:t>　　　　　　アセアン憲章　</a:t>
            </a:r>
            <a:r>
              <a:rPr lang="en-US" altLang="ja-JP" sz="2000" b="1" dirty="0" smtClean="0">
                <a:solidFill>
                  <a:srgbClr val="0066FF"/>
                </a:solidFill>
                <a:latin typeface="Arial" panose="020B0604020202020204" pitchFamily="34" charset="0"/>
              </a:rPr>
              <a:t>(2008</a:t>
            </a:r>
            <a:r>
              <a:rPr lang="ja-JP" altLang="en-US" sz="2000" b="1" dirty="0" smtClean="0">
                <a:solidFill>
                  <a:srgbClr val="0066FF"/>
                </a:solidFill>
                <a:latin typeface="Arial" panose="020B0604020202020204" pitchFamily="34" charset="0"/>
              </a:rPr>
              <a:t>年</a:t>
            </a:r>
            <a:r>
              <a:rPr lang="en-US" altLang="ja-JP" sz="2000" b="1" dirty="0" smtClean="0">
                <a:solidFill>
                  <a:srgbClr val="0066FF"/>
                </a:solidFill>
                <a:latin typeface="Arial" panose="020B0604020202020204" pitchFamily="34" charset="0"/>
              </a:rPr>
              <a:t>12</a:t>
            </a:r>
            <a:r>
              <a:rPr lang="ja-JP" altLang="en-US" sz="2000" b="1" dirty="0" smtClean="0">
                <a:solidFill>
                  <a:srgbClr val="0066FF"/>
                </a:solidFill>
                <a:latin typeface="Arial" panose="020B0604020202020204" pitchFamily="34" charset="0"/>
              </a:rPr>
              <a:t>月発効）前文と</a:t>
            </a:r>
            <a:r>
              <a:rPr lang="en-US" altLang="ja-JP" sz="2000" b="1" dirty="0" smtClean="0">
                <a:solidFill>
                  <a:srgbClr val="0066FF"/>
                </a:solidFill>
                <a:latin typeface="Arial" panose="020B0604020202020204" pitchFamily="34" charset="0"/>
              </a:rPr>
              <a:t>55</a:t>
            </a:r>
            <a:r>
              <a:rPr lang="ja-JP" altLang="en-US" sz="2000" b="1" dirty="0" smtClean="0">
                <a:solidFill>
                  <a:srgbClr val="0066FF"/>
                </a:solidFill>
                <a:latin typeface="Arial" panose="020B0604020202020204" pitchFamily="34" charset="0"/>
              </a:rPr>
              <a:t>条</a:t>
            </a:r>
            <a:endParaRPr lang="en-US" altLang="ja-JP" sz="2000" b="1" dirty="0" smtClean="0">
              <a:solidFill>
                <a:srgbClr val="0066FF"/>
              </a:solidFill>
              <a:latin typeface="Arial" panose="020B0604020202020204" pitchFamily="34" charset="0"/>
            </a:endParaRPr>
          </a:p>
          <a:p>
            <a:endParaRPr lang="en-US" altLang="ja-JP" sz="2000" b="1" dirty="0">
              <a:solidFill>
                <a:srgbClr val="0066FF"/>
              </a:solidFill>
              <a:latin typeface="Arial" panose="020B0604020202020204" pitchFamily="34" charset="0"/>
            </a:endParaRPr>
          </a:p>
          <a:p>
            <a:r>
              <a:rPr lang="ja-JP" altLang="en-US" sz="2000" b="1" dirty="0" smtClean="0">
                <a:solidFill>
                  <a:srgbClr val="0066FF"/>
                </a:solidFill>
                <a:latin typeface="Arial" panose="020B0604020202020204" pitchFamily="34" charset="0"/>
              </a:rPr>
              <a:t> 地理、共通の目的、共通の運命によって結ばれているアセアン諸国民と加盟国の間に相互利益と相互依存が存在することに留意し、</a:t>
            </a:r>
            <a:endParaRPr lang="en-US" altLang="ja-JP" sz="2000" b="1" dirty="0" smtClean="0">
              <a:solidFill>
                <a:srgbClr val="0066FF"/>
              </a:solidFill>
              <a:latin typeface="Arial" panose="020B0604020202020204" pitchFamily="34" charset="0"/>
            </a:endParaRPr>
          </a:p>
          <a:p>
            <a:r>
              <a:rPr lang="en-US" altLang="ja-JP" sz="2000" b="1" dirty="0">
                <a:solidFill>
                  <a:srgbClr val="0066FF"/>
                </a:solidFill>
                <a:latin typeface="Arial" panose="020B0604020202020204" pitchFamily="34" charset="0"/>
              </a:rPr>
              <a:t> </a:t>
            </a:r>
            <a:r>
              <a:rPr lang="en-US" altLang="ja-JP" sz="2000" b="1" dirty="0" smtClean="0">
                <a:solidFill>
                  <a:srgbClr val="0066FF"/>
                </a:solidFill>
                <a:latin typeface="Arial" panose="020B0604020202020204" pitchFamily="34" charset="0"/>
              </a:rPr>
              <a:t>  </a:t>
            </a:r>
            <a:r>
              <a:rPr lang="ja-JP" altLang="en-US" sz="2000" b="1" dirty="0" smtClean="0">
                <a:solidFill>
                  <a:srgbClr val="0066FF"/>
                </a:solidFill>
                <a:latin typeface="Arial" panose="020B0604020202020204" pitchFamily="34" charset="0"/>
              </a:rPr>
              <a:t>一つのビジョン、一つのアイデンティティー、一つの思いやりと共同コミュニティに</a:t>
            </a:r>
            <a:r>
              <a:rPr lang="ja-JP" altLang="en-US" b="1" dirty="0" smtClean="0">
                <a:solidFill>
                  <a:srgbClr val="FF0000"/>
                </a:solidFill>
              </a:rPr>
              <a:t>団結</a:t>
            </a:r>
            <a:r>
              <a:rPr lang="en-US" altLang="ja-JP" b="1" dirty="0" smtClean="0">
                <a:solidFill>
                  <a:srgbClr val="FF0000"/>
                </a:solidFill>
              </a:rPr>
              <a:t>(united)</a:t>
            </a:r>
            <a:r>
              <a:rPr lang="ja-JP" altLang="en-US" sz="2000" b="1" dirty="0" smtClean="0">
                <a:solidFill>
                  <a:srgbClr val="0066FF"/>
                </a:solidFill>
                <a:latin typeface="Arial" panose="020B0604020202020204" pitchFamily="34" charset="0"/>
              </a:rPr>
              <a:t>し鼓舞され、</a:t>
            </a:r>
            <a:endParaRPr lang="en-US" altLang="ja-JP" sz="2000" b="1" dirty="0" smtClean="0">
              <a:solidFill>
                <a:srgbClr val="0066FF"/>
              </a:solidFill>
              <a:latin typeface="Arial" panose="020B0604020202020204" pitchFamily="34" charset="0"/>
            </a:endParaRPr>
          </a:p>
          <a:p>
            <a:r>
              <a:rPr lang="en-US" altLang="ja-JP" sz="2000" b="1" dirty="0" smtClean="0">
                <a:solidFill>
                  <a:srgbClr val="0066FF"/>
                </a:solidFill>
                <a:latin typeface="Arial" panose="020B0604020202020204" pitchFamily="34" charset="0"/>
              </a:rPr>
              <a:t>   </a:t>
            </a:r>
            <a:r>
              <a:rPr lang="ja-JP" altLang="en-US" sz="2000" b="1" dirty="0" smtClean="0">
                <a:solidFill>
                  <a:srgbClr val="0066FF"/>
                </a:solidFill>
                <a:latin typeface="Arial" panose="020B0604020202020204" pitchFamily="34" charset="0"/>
              </a:rPr>
              <a:t>永続的な平和、安全保障と安定、持続的な経済成長、繁栄の共有と社会進歩のある地域に生き、私たちの重要な利益、理想、願望を促進するという共通の欲求と集団的意思によって</a:t>
            </a:r>
            <a:r>
              <a:rPr lang="ja-JP" altLang="en-US" sz="2000" b="1" dirty="0" smtClean="0">
                <a:solidFill>
                  <a:srgbClr val="FF0000"/>
                </a:solidFill>
                <a:latin typeface="Arial" panose="020B0604020202020204" pitchFamily="34" charset="0"/>
              </a:rPr>
              <a:t>団結</a:t>
            </a:r>
            <a:r>
              <a:rPr lang="en-US" altLang="ja-JP" sz="2000" b="1" dirty="0" smtClean="0">
                <a:solidFill>
                  <a:srgbClr val="FF0000"/>
                </a:solidFill>
                <a:latin typeface="Arial" panose="020B0604020202020204" pitchFamily="34" charset="0"/>
              </a:rPr>
              <a:t>(united)</a:t>
            </a:r>
            <a:r>
              <a:rPr lang="ja-JP" altLang="en-US" sz="2000" b="1" dirty="0" smtClean="0">
                <a:solidFill>
                  <a:srgbClr val="0066FF"/>
                </a:solidFill>
                <a:latin typeface="Arial" panose="020B0604020202020204" pitchFamily="34" charset="0"/>
              </a:rPr>
              <a:t>し、</a:t>
            </a:r>
            <a:endParaRPr lang="en-US" altLang="ja-JP" sz="2000" b="1" dirty="0" smtClean="0">
              <a:solidFill>
                <a:srgbClr val="0066FF"/>
              </a:solidFill>
              <a:latin typeface="Arial" panose="020B0604020202020204" pitchFamily="34" charset="0"/>
            </a:endParaRPr>
          </a:p>
          <a:p>
            <a:r>
              <a:rPr lang="en-US" altLang="ja-JP" sz="2000" b="1" dirty="0" smtClean="0">
                <a:solidFill>
                  <a:srgbClr val="0066FF"/>
                </a:solidFill>
                <a:latin typeface="Arial" panose="020B0604020202020204" pitchFamily="34" charset="0"/>
              </a:rPr>
              <a:t>……..</a:t>
            </a:r>
          </a:p>
        </p:txBody>
      </p:sp>
      <p:sp>
        <p:nvSpPr>
          <p:cNvPr id="5" name="正方形/長方形 4"/>
          <p:cNvSpPr/>
          <p:nvPr/>
        </p:nvSpPr>
        <p:spPr>
          <a:xfrm>
            <a:off x="2104417" y="2413730"/>
            <a:ext cx="7691336" cy="400110"/>
          </a:xfrm>
          <a:prstGeom prst="rect">
            <a:avLst/>
          </a:prstGeom>
        </p:spPr>
        <p:txBody>
          <a:bodyPr wrap="square">
            <a:spAutoFit/>
          </a:bodyPr>
          <a:lstStyle/>
          <a:p>
            <a:r>
              <a:rPr lang="ja-JP" altLang="en-US" sz="2000" b="1" dirty="0" smtClean="0">
                <a:latin typeface="Arial" panose="020B0604020202020204" pitchFamily="34" charset="0"/>
              </a:rPr>
              <a:t>設立当初のゆるやかな連合体から法人格を持った地域機構となる</a:t>
            </a:r>
            <a:endParaRPr lang="ja-JP" altLang="en-US" sz="2000" dirty="0"/>
          </a:p>
        </p:txBody>
      </p:sp>
      <p:sp>
        <p:nvSpPr>
          <p:cNvPr id="2" name="正方形/長方形 1"/>
          <p:cNvSpPr/>
          <p:nvPr/>
        </p:nvSpPr>
        <p:spPr>
          <a:xfrm>
            <a:off x="2410839" y="569703"/>
            <a:ext cx="6825574" cy="1323439"/>
          </a:xfrm>
          <a:prstGeom prst="rect">
            <a:avLst/>
          </a:prstGeom>
        </p:spPr>
        <p:txBody>
          <a:bodyPr wrap="square">
            <a:spAutoFit/>
          </a:bodyPr>
          <a:lstStyle/>
          <a:p>
            <a:r>
              <a:rPr lang="en-US" altLang="ja-JP" sz="2000" b="1" dirty="0">
                <a:latin typeface="Arial" panose="020B0604020202020204" pitchFamily="34" charset="0"/>
              </a:rPr>
              <a:t>1984</a:t>
            </a:r>
            <a:r>
              <a:rPr lang="ja-JP" altLang="en-US" sz="2000" b="1" dirty="0">
                <a:latin typeface="Arial" panose="020B0604020202020204" pitchFamily="34" charset="0"/>
              </a:rPr>
              <a:t>年　ブルネイ　イギリスから独立　アセアンに加盟</a:t>
            </a:r>
            <a:endParaRPr lang="en-US" altLang="ja-JP" sz="2000" b="1" dirty="0">
              <a:latin typeface="Arial" panose="020B0604020202020204" pitchFamily="34" charset="0"/>
            </a:endParaRPr>
          </a:p>
          <a:p>
            <a:r>
              <a:rPr lang="en-US" altLang="ja-JP" sz="2000" b="1" dirty="0">
                <a:latin typeface="Arial" panose="020B0604020202020204" pitchFamily="34" charset="0"/>
              </a:rPr>
              <a:t>1995</a:t>
            </a:r>
            <a:r>
              <a:rPr lang="ja-JP" altLang="en-US" sz="2000" b="1" dirty="0">
                <a:latin typeface="Arial" panose="020B0604020202020204" pitchFamily="34" charset="0"/>
              </a:rPr>
              <a:t>年　ベトナム　アセアンに加盟</a:t>
            </a:r>
            <a:endParaRPr lang="en-US" altLang="ja-JP" sz="2000" b="1" dirty="0">
              <a:latin typeface="Arial" panose="020B0604020202020204" pitchFamily="34" charset="0"/>
            </a:endParaRPr>
          </a:p>
          <a:p>
            <a:r>
              <a:rPr lang="en-US" altLang="ja-JP" sz="2000" b="1" dirty="0">
                <a:latin typeface="Arial" panose="020B0604020202020204" pitchFamily="34" charset="0"/>
              </a:rPr>
              <a:t>1997</a:t>
            </a:r>
            <a:r>
              <a:rPr lang="ja-JP" altLang="en-US" sz="2000" b="1" dirty="0">
                <a:latin typeface="Arial" panose="020B0604020202020204" pitchFamily="34" charset="0"/>
              </a:rPr>
              <a:t>年　ラオス、ミャンマーが　アセアンに加盟</a:t>
            </a:r>
            <a:endParaRPr lang="en-US" altLang="ja-JP" sz="2000" b="1" dirty="0">
              <a:latin typeface="Arial" panose="020B0604020202020204" pitchFamily="34" charset="0"/>
            </a:endParaRPr>
          </a:p>
          <a:p>
            <a:r>
              <a:rPr lang="en-US" altLang="ja-JP" sz="2000" b="1" dirty="0">
                <a:latin typeface="Arial" panose="020B0604020202020204" pitchFamily="34" charset="0"/>
              </a:rPr>
              <a:t>1999</a:t>
            </a:r>
            <a:r>
              <a:rPr lang="ja-JP" altLang="en-US" sz="2000" b="1" dirty="0">
                <a:latin typeface="Arial" panose="020B0604020202020204" pitchFamily="34" charset="0"/>
              </a:rPr>
              <a:t>年　カンボジア　アセアンに加盟</a:t>
            </a:r>
            <a:endParaRPr lang="ja-JP" altLang="en-US" sz="2000" dirty="0"/>
          </a:p>
        </p:txBody>
      </p:sp>
      <p:sp>
        <p:nvSpPr>
          <p:cNvPr id="6" name="角丸四角形 5"/>
          <p:cNvSpPr/>
          <p:nvPr/>
        </p:nvSpPr>
        <p:spPr>
          <a:xfrm>
            <a:off x="953311" y="2918298"/>
            <a:ext cx="10914434" cy="3579779"/>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2442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981459" y="5802123"/>
            <a:ext cx="11008142" cy="47227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777727" y="1943326"/>
            <a:ext cx="11211874" cy="197892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753509" y="374707"/>
            <a:ext cx="4596130" cy="646331"/>
          </a:xfrm>
          <a:prstGeom prst="rect">
            <a:avLst/>
          </a:prstGeom>
        </p:spPr>
        <p:txBody>
          <a:bodyPr wrap="none">
            <a:spAutoFit/>
          </a:bodyPr>
          <a:lstStyle/>
          <a:p>
            <a:r>
              <a:rPr lang="en-US" altLang="ja-JP" sz="3600" b="1" dirty="0" smtClean="0">
                <a:latin typeface="Arial" panose="020B0604020202020204" pitchFamily="34" charset="0"/>
              </a:rPr>
              <a:t>3</a:t>
            </a:r>
            <a:r>
              <a:rPr lang="ja-JP" altLang="en-US" sz="3600" b="1" dirty="0" smtClean="0">
                <a:latin typeface="Arial" panose="020B0604020202020204" pitchFamily="34" charset="0"/>
              </a:rPr>
              <a:t>　アセアンのしくみ</a:t>
            </a:r>
            <a:endParaRPr lang="ja-JP" altLang="en-US" sz="3600" dirty="0"/>
          </a:p>
        </p:txBody>
      </p:sp>
      <p:sp>
        <p:nvSpPr>
          <p:cNvPr id="5" name="正方形/長方形 4"/>
          <p:cNvSpPr/>
          <p:nvPr/>
        </p:nvSpPr>
        <p:spPr>
          <a:xfrm>
            <a:off x="444834" y="1259549"/>
            <a:ext cx="7201010" cy="400110"/>
          </a:xfrm>
          <a:prstGeom prst="rect">
            <a:avLst/>
          </a:prstGeom>
        </p:spPr>
        <p:txBody>
          <a:bodyPr wrap="none">
            <a:spAutoFit/>
          </a:bodyPr>
          <a:lstStyle/>
          <a:p>
            <a:r>
              <a:rPr lang="ja-JP" altLang="en-US" b="1" dirty="0" smtClean="0">
                <a:solidFill>
                  <a:srgbClr val="0066FF"/>
                </a:solidFill>
                <a:latin typeface="Arial" panose="020B0604020202020204" pitchFamily="34" charset="0"/>
              </a:rPr>
              <a:t>　　</a:t>
            </a:r>
            <a:r>
              <a:rPr lang="ja-JP" altLang="en-US" sz="2000" b="1" dirty="0" smtClean="0">
                <a:solidFill>
                  <a:srgbClr val="FF0000"/>
                </a:solidFill>
                <a:latin typeface="Arial" panose="020B0604020202020204" pitchFamily="34" charset="0"/>
              </a:rPr>
              <a:t>最高政策決定機関</a:t>
            </a:r>
            <a:r>
              <a:rPr lang="ja-JP" altLang="en-US" sz="2000" b="1" dirty="0">
                <a:solidFill>
                  <a:srgbClr val="FF0000"/>
                </a:solidFill>
                <a:latin typeface="Arial" panose="020B0604020202020204" pitchFamily="34" charset="0"/>
              </a:rPr>
              <a:t>　</a:t>
            </a:r>
            <a:r>
              <a:rPr lang="ja-JP" altLang="en-US" sz="2000" b="1" dirty="0" smtClean="0">
                <a:solidFill>
                  <a:srgbClr val="FF0000"/>
                </a:solidFill>
                <a:latin typeface="Arial" panose="020B0604020202020204" pitchFamily="34" charset="0"/>
              </a:rPr>
              <a:t>アセアン首脳会議（サミット）年</a:t>
            </a:r>
            <a:r>
              <a:rPr lang="en-US" altLang="ja-JP" sz="2000" b="1" dirty="0" smtClean="0">
                <a:solidFill>
                  <a:srgbClr val="FF0000"/>
                </a:solidFill>
                <a:latin typeface="Arial" panose="020B0604020202020204" pitchFamily="34" charset="0"/>
              </a:rPr>
              <a:t>2</a:t>
            </a:r>
            <a:r>
              <a:rPr lang="ja-JP" altLang="en-US" sz="2000" b="1" dirty="0" smtClean="0">
                <a:solidFill>
                  <a:srgbClr val="FF0000"/>
                </a:solidFill>
                <a:latin typeface="Arial" panose="020B0604020202020204" pitchFamily="34" charset="0"/>
              </a:rPr>
              <a:t>回</a:t>
            </a:r>
            <a:endParaRPr lang="ja-JP" altLang="en-US" sz="2000" dirty="0">
              <a:solidFill>
                <a:srgbClr val="FF0000"/>
              </a:solidFill>
            </a:endParaRPr>
          </a:p>
        </p:txBody>
      </p:sp>
      <p:sp>
        <p:nvSpPr>
          <p:cNvPr id="6" name="正方形/長方形 5"/>
          <p:cNvSpPr/>
          <p:nvPr/>
        </p:nvSpPr>
        <p:spPr>
          <a:xfrm>
            <a:off x="7963944" y="1252046"/>
            <a:ext cx="3448380" cy="369332"/>
          </a:xfrm>
          <a:prstGeom prst="rect">
            <a:avLst/>
          </a:prstGeom>
        </p:spPr>
        <p:txBody>
          <a:bodyPr wrap="none">
            <a:spAutoFit/>
          </a:bodyPr>
          <a:lstStyle/>
          <a:p>
            <a:r>
              <a:rPr lang="ja-JP" altLang="en-US" b="1" dirty="0" smtClean="0">
                <a:solidFill>
                  <a:srgbClr val="7030A0"/>
                </a:solidFill>
                <a:latin typeface="Arial" panose="020B0604020202020204" pitchFamily="34" charset="0"/>
              </a:rPr>
              <a:t>アセアン</a:t>
            </a:r>
            <a:r>
              <a:rPr lang="en-US" altLang="ja-JP" b="1" dirty="0" smtClean="0">
                <a:solidFill>
                  <a:srgbClr val="7030A0"/>
                </a:solidFill>
                <a:latin typeface="Arial" panose="020B0604020202020204" pitchFamily="34" charset="0"/>
              </a:rPr>
              <a:t>+ 3 (</a:t>
            </a:r>
            <a:r>
              <a:rPr lang="ja-JP" altLang="en-US" b="1" dirty="0" smtClean="0">
                <a:solidFill>
                  <a:srgbClr val="7030A0"/>
                </a:solidFill>
                <a:latin typeface="Arial" panose="020B0604020202020204" pitchFamily="34" charset="0"/>
              </a:rPr>
              <a:t>日本</a:t>
            </a:r>
            <a:r>
              <a:rPr lang="en-US" altLang="ja-JP" b="1" dirty="0" smtClean="0">
                <a:solidFill>
                  <a:srgbClr val="7030A0"/>
                </a:solidFill>
                <a:latin typeface="Arial" panose="020B0604020202020204" pitchFamily="34" charset="0"/>
              </a:rPr>
              <a:t>,</a:t>
            </a:r>
            <a:r>
              <a:rPr lang="ja-JP" altLang="en-US" b="1" dirty="0">
                <a:solidFill>
                  <a:srgbClr val="7030A0"/>
                </a:solidFill>
                <a:latin typeface="Arial" panose="020B0604020202020204" pitchFamily="34" charset="0"/>
              </a:rPr>
              <a:t> </a:t>
            </a:r>
            <a:r>
              <a:rPr lang="ja-JP" altLang="en-US" b="1" dirty="0" smtClean="0">
                <a:solidFill>
                  <a:srgbClr val="7030A0"/>
                </a:solidFill>
                <a:latin typeface="Arial" panose="020B0604020202020204" pitchFamily="34" charset="0"/>
              </a:rPr>
              <a:t>中国</a:t>
            </a:r>
            <a:r>
              <a:rPr lang="en-US" altLang="ja-JP" b="1" dirty="0" smtClean="0">
                <a:solidFill>
                  <a:srgbClr val="7030A0"/>
                </a:solidFill>
                <a:latin typeface="Arial" panose="020B0604020202020204" pitchFamily="34" charset="0"/>
              </a:rPr>
              <a:t>, </a:t>
            </a:r>
            <a:r>
              <a:rPr lang="ja-JP" altLang="en-US" b="1" dirty="0" smtClean="0">
                <a:solidFill>
                  <a:srgbClr val="7030A0"/>
                </a:solidFill>
                <a:latin typeface="Arial" panose="020B0604020202020204" pitchFamily="34" charset="0"/>
              </a:rPr>
              <a:t>韓国）</a:t>
            </a:r>
            <a:endParaRPr lang="ja-JP" altLang="en-US" dirty="0">
              <a:solidFill>
                <a:srgbClr val="7030A0"/>
              </a:solidFill>
            </a:endParaRPr>
          </a:p>
        </p:txBody>
      </p:sp>
      <p:sp>
        <p:nvSpPr>
          <p:cNvPr id="7" name="正方形/長方形 6"/>
          <p:cNvSpPr/>
          <p:nvPr/>
        </p:nvSpPr>
        <p:spPr>
          <a:xfrm>
            <a:off x="1132049" y="2129726"/>
            <a:ext cx="3416320" cy="369332"/>
          </a:xfrm>
          <a:prstGeom prst="rect">
            <a:avLst/>
          </a:prstGeom>
        </p:spPr>
        <p:txBody>
          <a:bodyPr wrap="none">
            <a:spAutoFit/>
          </a:bodyPr>
          <a:lstStyle/>
          <a:p>
            <a:r>
              <a:rPr lang="ja-JP" altLang="en-US" b="1" dirty="0" smtClean="0">
                <a:solidFill>
                  <a:srgbClr val="0066FF"/>
                </a:solidFill>
                <a:latin typeface="Arial" panose="020B0604020202020204" pitchFamily="34" charset="0"/>
              </a:rPr>
              <a:t>アセアン外相会議　（年１回）</a:t>
            </a:r>
            <a:endParaRPr lang="ja-JP" altLang="en-US" dirty="0"/>
          </a:p>
        </p:txBody>
      </p:sp>
      <p:sp>
        <p:nvSpPr>
          <p:cNvPr id="8" name="正方形/長方形 7"/>
          <p:cNvSpPr/>
          <p:nvPr/>
        </p:nvSpPr>
        <p:spPr>
          <a:xfrm>
            <a:off x="4721462" y="2115537"/>
            <a:ext cx="4262705" cy="369332"/>
          </a:xfrm>
          <a:prstGeom prst="rect">
            <a:avLst/>
          </a:prstGeom>
        </p:spPr>
        <p:txBody>
          <a:bodyPr wrap="none">
            <a:spAutoFit/>
          </a:bodyPr>
          <a:lstStyle/>
          <a:p>
            <a:r>
              <a:rPr lang="ja-JP" altLang="en-US" b="1" dirty="0" smtClean="0">
                <a:solidFill>
                  <a:srgbClr val="7030A0"/>
                </a:solidFill>
                <a:latin typeface="Arial" panose="020B0604020202020204" pitchFamily="34" charset="0"/>
              </a:rPr>
              <a:t>アセアン拡大外相会議</a:t>
            </a:r>
            <a:r>
              <a:rPr lang="ja-JP" altLang="en-US" b="1" dirty="0">
                <a:solidFill>
                  <a:srgbClr val="7030A0"/>
                </a:solidFill>
                <a:latin typeface="Arial" panose="020B0604020202020204" pitchFamily="34" charset="0"/>
              </a:rPr>
              <a:t>　</a:t>
            </a:r>
            <a:r>
              <a:rPr lang="en-US" altLang="ja-JP" b="1" dirty="0" smtClean="0">
                <a:solidFill>
                  <a:srgbClr val="7030A0"/>
                </a:solidFill>
                <a:latin typeface="Arial" panose="020B0604020202020204" pitchFamily="34" charset="0"/>
              </a:rPr>
              <a:t>(10+10,10+1</a:t>
            </a:r>
            <a:r>
              <a:rPr lang="ja-JP" altLang="en-US" b="1" dirty="0" smtClean="0">
                <a:solidFill>
                  <a:srgbClr val="7030A0"/>
                </a:solidFill>
                <a:latin typeface="Arial" panose="020B0604020202020204" pitchFamily="34" charset="0"/>
              </a:rPr>
              <a:t>）</a:t>
            </a:r>
            <a:endParaRPr lang="ja-JP" altLang="en-US" dirty="0">
              <a:solidFill>
                <a:srgbClr val="7030A0"/>
              </a:solidFill>
            </a:endParaRPr>
          </a:p>
        </p:txBody>
      </p:sp>
      <p:sp>
        <p:nvSpPr>
          <p:cNvPr id="9" name="正方形/長方形 8"/>
          <p:cNvSpPr/>
          <p:nvPr/>
        </p:nvSpPr>
        <p:spPr>
          <a:xfrm>
            <a:off x="1132049" y="2793883"/>
            <a:ext cx="9490552" cy="369332"/>
          </a:xfrm>
          <a:prstGeom prst="rect">
            <a:avLst/>
          </a:prstGeom>
        </p:spPr>
        <p:txBody>
          <a:bodyPr wrap="square">
            <a:spAutoFit/>
          </a:bodyPr>
          <a:lstStyle/>
          <a:p>
            <a:r>
              <a:rPr lang="ja-JP" altLang="en-US" b="1" dirty="0" smtClean="0">
                <a:solidFill>
                  <a:srgbClr val="0066FF"/>
                </a:solidFill>
                <a:latin typeface="Arial" panose="020B0604020202020204" pitchFamily="34" charset="0"/>
              </a:rPr>
              <a:t>アセアン国防相会議 </a:t>
            </a:r>
            <a:r>
              <a:rPr lang="en-US" altLang="ja-JP" b="1" dirty="0" smtClean="0">
                <a:solidFill>
                  <a:srgbClr val="0066FF"/>
                </a:solidFill>
                <a:latin typeface="Arial" panose="020B0604020202020204" pitchFamily="34" charset="0"/>
              </a:rPr>
              <a:t>(ADMM)</a:t>
            </a:r>
            <a:r>
              <a:rPr lang="ja-JP" altLang="en-US" b="1" dirty="0" smtClean="0">
                <a:solidFill>
                  <a:srgbClr val="0066FF"/>
                </a:solidFill>
                <a:latin typeface="Arial" panose="020B0604020202020204" pitchFamily="34" charset="0"/>
              </a:rPr>
              <a:t>（年</a:t>
            </a:r>
            <a:r>
              <a:rPr lang="en-US" altLang="ja-JP" b="1" dirty="0" smtClean="0">
                <a:solidFill>
                  <a:srgbClr val="0066FF"/>
                </a:solidFill>
                <a:latin typeface="Arial" panose="020B0604020202020204" pitchFamily="34" charset="0"/>
              </a:rPr>
              <a:t>2</a:t>
            </a:r>
            <a:r>
              <a:rPr lang="ja-JP" altLang="en-US" b="1" dirty="0" smtClean="0">
                <a:solidFill>
                  <a:srgbClr val="0066FF"/>
                </a:solidFill>
                <a:latin typeface="Arial" panose="020B0604020202020204" pitchFamily="34" charset="0"/>
              </a:rPr>
              <a:t>回）アセアン政治安全保障共同体（</a:t>
            </a:r>
            <a:r>
              <a:rPr lang="en-US" altLang="ja-JP" b="1" dirty="0" smtClean="0">
                <a:solidFill>
                  <a:srgbClr val="0066FF"/>
                </a:solidFill>
                <a:latin typeface="Arial" panose="020B0604020202020204" pitchFamily="34" charset="0"/>
              </a:rPr>
              <a:t>APSC)</a:t>
            </a:r>
            <a:r>
              <a:rPr lang="ja-JP" altLang="en-US" b="1" dirty="0" smtClean="0">
                <a:solidFill>
                  <a:srgbClr val="0066FF"/>
                </a:solidFill>
                <a:latin typeface="Arial" panose="020B0604020202020204" pitchFamily="34" charset="0"/>
              </a:rPr>
              <a:t>構築へ</a:t>
            </a:r>
            <a:endParaRPr lang="ja-JP" altLang="en-US" dirty="0"/>
          </a:p>
        </p:txBody>
      </p:sp>
      <p:sp>
        <p:nvSpPr>
          <p:cNvPr id="10" name="正方形/長方形 9"/>
          <p:cNvSpPr/>
          <p:nvPr/>
        </p:nvSpPr>
        <p:spPr>
          <a:xfrm>
            <a:off x="9933890" y="2670599"/>
            <a:ext cx="1826141" cy="646331"/>
          </a:xfrm>
          <a:prstGeom prst="rect">
            <a:avLst/>
          </a:prstGeom>
        </p:spPr>
        <p:txBody>
          <a:bodyPr wrap="none">
            <a:spAutoFit/>
          </a:bodyPr>
          <a:lstStyle/>
          <a:p>
            <a:r>
              <a:rPr lang="en-US" altLang="ja-JP" b="1" dirty="0" smtClean="0">
                <a:solidFill>
                  <a:srgbClr val="7030A0"/>
                </a:solidFill>
                <a:latin typeface="Arial" panose="020B0604020202020204" pitchFamily="34" charset="0"/>
              </a:rPr>
              <a:t>ADMM</a:t>
            </a:r>
            <a:r>
              <a:rPr lang="ja-JP" altLang="en-US" b="1" dirty="0" smtClean="0">
                <a:solidFill>
                  <a:srgbClr val="7030A0"/>
                </a:solidFill>
                <a:latin typeface="Arial" panose="020B0604020202020204" pitchFamily="34" charset="0"/>
              </a:rPr>
              <a:t>プラス</a:t>
            </a:r>
            <a:r>
              <a:rPr lang="ja-JP" altLang="en-US" b="1" dirty="0">
                <a:solidFill>
                  <a:srgbClr val="7030A0"/>
                </a:solidFill>
                <a:latin typeface="Arial" panose="020B0604020202020204" pitchFamily="34" charset="0"/>
              </a:rPr>
              <a:t>　</a:t>
            </a:r>
            <a:endParaRPr lang="en-US" altLang="ja-JP" b="1" dirty="0" smtClean="0">
              <a:solidFill>
                <a:srgbClr val="7030A0"/>
              </a:solidFill>
              <a:latin typeface="Arial" panose="020B0604020202020204" pitchFamily="34" charset="0"/>
            </a:endParaRPr>
          </a:p>
          <a:p>
            <a:r>
              <a:rPr lang="en-US" altLang="ja-JP" b="1" dirty="0" smtClean="0">
                <a:solidFill>
                  <a:srgbClr val="7030A0"/>
                </a:solidFill>
                <a:latin typeface="Arial" panose="020B0604020202020204" pitchFamily="34" charset="0"/>
              </a:rPr>
              <a:t>(10+8</a:t>
            </a:r>
            <a:r>
              <a:rPr lang="ja-JP" altLang="en-US" b="1" dirty="0" smtClean="0">
                <a:solidFill>
                  <a:srgbClr val="7030A0"/>
                </a:solidFill>
                <a:latin typeface="Arial" panose="020B0604020202020204" pitchFamily="34" charset="0"/>
              </a:rPr>
              <a:t>）</a:t>
            </a:r>
            <a:endParaRPr lang="ja-JP" altLang="en-US" dirty="0">
              <a:solidFill>
                <a:srgbClr val="7030A0"/>
              </a:solidFill>
            </a:endParaRPr>
          </a:p>
        </p:txBody>
      </p:sp>
      <p:sp>
        <p:nvSpPr>
          <p:cNvPr id="11" name="正方形/長方形 10"/>
          <p:cNvSpPr/>
          <p:nvPr/>
        </p:nvSpPr>
        <p:spPr>
          <a:xfrm>
            <a:off x="1132049" y="3411911"/>
            <a:ext cx="10210399" cy="369332"/>
          </a:xfrm>
          <a:prstGeom prst="rect">
            <a:avLst/>
          </a:prstGeom>
        </p:spPr>
        <p:txBody>
          <a:bodyPr wrap="square">
            <a:spAutoFit/>
          </a:bodyPr>
          <a:lstStyle/>
          <a:p>
            <a:r>
              <a:rPr lang="ja-JP" altLang="en-US" b="1" dirty="0" smtClean="0">
                <a:solidFill>
                  <a:srgbClr val="0066FF"/>
                </a:solidFill>
                <a:latin typeface="Arial" panose="020B0604020202020204" pitchFamily="34" charset="0"/>
              </a:rPr>
              <a:t>アセアン経済閣僚会議 </a:t>
            </a:r>
            <a:r>
              <a:rPr lang="en-US" altLang="ja-JP" b="1" dirty="0">
                <a:solidFill>
                  <a:srgbClr val="0066FF"/>
                </a:solidFill>
                <a:latin typeface="Arial" panose="020B0604020202020204" pitchFamily="34" charset="0"/>
              </a:rPr>
              <a:t>(</a:t>
            </a:r>
            <a:r>
              <a:rPr lang="en-US" altLang="ja-JP" b="1" dirty="0" smtClean="0">
                <a:solidFill>
                  <a:srgbClr val="0066FF"/>
                </a:solidFill>
                <a:latin typeface="Arial" panose="020B0604020202020204" pitchFamily="34" charset="0"/>
              </a:rPr>
              <a:t>AEM</a:t>
            </a:r>
            <a:r>
              <a:rPr lang="en-US" altLang="ja-JP" b="1" dirty="0">
                <a:solidFill>
                  <a:srgbClr val="0066FF"/>
                </a:solidFill>
                <a:latin typeface="Arial" panose="020B0604020202020204" pitchFamily="34" charset="0"/>
              </a:rPr>
              <a:t>)</a:t>
            </a:r>
            <a:r>
              <a:rPr lang="ja-JP" altLang="en-US" b="1" dirty="0">
                <a:solidFill>
                  <a:srgbClr val="0066FF"/>
                </a:solidFill>
                <a:latin typeface="Arial" panose="020B0604020202020204" pitchFamily="34" charset="0"/>
              </a:rPr>
              <a:t>　（年</a:t>
            </a:r>
            <a:r>
              <a:rPr lang="en-US" altLang="ja-JP" b="1" dirty="0">
                <a:solidFill>
                  <a:srgbClr val="0066FF"/>
                </a:solidFill>
                <a:latin typeface="Arial" panose="020B0604020202020204" pitchFamily="34" charset="0"/>
              </a:rPr>
              <a:t>2</a:t>
            </a:r>
            <a:r>
              <a:rPr lang="ja-JP" altLang="en-US" b="1" dirty="0">
                <a:solidFill>
                  <a:srgbClr val="0066FF"/>
                </a:solidFill>
                <a:latin typeface="Arial" panose="020B0604020202020204" pitchFamily="34" charset="0"/>
              </a:rPr>
              <a:t>回</a:t>
            </a:r>
            <a:r>
              <a:rPr lang="ja-JP" altLang="en-US" b="1" dirty="0" smtClean="0">
                <a:solidFill>
                  <a:srgbClr val="0066FF"/>
                </a:solidFill>
                <a:latin typeface="Arial" panose="020B0604020202020204" pitchFamily="34" charset="0"/>
              </a:rPr>
              <a:t>）</a:t>
            </a:r>
            <a:r>
              <a:rPr lang="ja-JP" altLang="en-US" b="1" dirty="0">
                <a:solidFill>
                  <a:srgbClr val="0066FF"/>
                </a:solidFill>
                <a:latin typeface="Arial" panose="020B0604020202020204" pitchFamily="34" charset="0"/>
              </a:rPr>
              <a:t>　</a:t>
            </a:r>
            <a:r>
              <a:rPr lang="ja-JP" altLang="en-US" b="1" dirty="0" smtClean="0">
                <a:solidFill>
                  <a:srgbClr val="0066FF"/>
                </a:solidFill>
                <a:latin typeface="Arial" panose="020B0604020202020204" pitchFamily="34" charset="0"/>
              </a:rPr>
              <a:t>アセアン経済協力強化の提言を担う</a:t>
            </a:r>
            <a:endParaRPr lang="ja-JP" altLang="en-US" dirty="0"/>
          </a:p>
        </p:txBody>
      </p:sp>
      <p:sp>
        <p:nvSpPr>
          <p:cNvPr id="12" name="正方形/長方形 11"/>
          <p:cNvSpPr/>
          <p:nvPr/>
        </p:nvSpPr>
        <p:spPr>
          <a:xfrm>
            <a:off x="997339" y="3952602"/>
            <a:ext cx="6096000" cy="369332"/>
          </a:xfrm>
          <a:prstGeom prst="rect">
            <a:avLst/>
          </a:prstGeom>
        </p:spPr>
        <p:txBody>
          <a:bodyPr>
            <a:spAutoFit/>
          </a:bodyPr>
          <a:lstStyle/>
          <a:p>
            <a:r>
              <a:rPr lang="ja-JP" altLang="en-US" b="1" dirty="0">
                <a:solidFill>
                  <a:srgbClr val="0066FF"/>
                </a:solidFill>
                <a:latin typeface="Arial" panose="020B0604020202020204" pitchFamily="34" charset="0"/>
              </a:rPr>
              <a:t>常駐</a:t>
            </a:r>
            <a:r>
              <a:rPr lang="ja-JP" altLang="en-US" b="1" dirty="0" smtClean="0">
                <a:solidFill>
                  <a:srgbClr val="0066FF"/>
                </a:solidFill>
                <a:latin typeface="Arial" panose="020B0604020202020204" pitchFamily="34" charset="0"/>
              </a:rPr>
              <a:t>代表委員会　</a:t>
            </a:r>
            <a:r>
              <a:rPr lang="en-US" altLang="ja-JP" b="1" dirty="0" smtClean="0">
                <a:solidFill>
                  <a:srgbClr val="0066FF"/>
                </a:solidFill>
                <a:latin typeface="Arial" panose="020B0604020202020204" pitchFamily="34" charset="0"/>
              </a:rPr>
              <a:t>(</a:t>
            </a:r>
            <a:r>
              <a:rPr lang="ja-JP" altLang="en-US" b="1" dirty="0" smtClean="0">
                <a:solidFill>
                  <a:srgbClr val="0066FF"/>
                </a:solidFill>
                <a:latin typeface="Arial" panose="020B0604020202020204" pitchFamily="34" charset="0"/>
              </a:rPr>
              <a:t>大使級の常駐代表　ジャカルタ）</a:t>
            </a:r>
            <a:endParaRPr lang="ja-JP" altLang="en-US" dirty="0"/>
          </a:p>
        </p:txBody>
      </p:sp>
      <p:sp>
        <p:nvSpPr>
          <p:cNvPr id="13" name="正方形/長方形 12"/>
          <p:cNvSpPr/>
          <p:nvPr/>
        </p:nvSpPr>
        <p:spPr>
          <a:xfrm>
            <a:off x="913177" y="4511896"/>
            <a:ext cx="10648145" cy="646331"/>
          </a:xfrm>
          <a:prstGeom prst="rect">
            <a:avLst/>
          </a:prstGeom>
        </p:spPr>
        <p:txBody>
          <a:bodyPr wrap="square">
            <a:spAutoFit/>
          </a:bodyPr>
          <a:lstStyle/>
          <a:p>
            <a:r>
              <a:rPr lang="ja-JP" altLang="en-US" b="1" dirty="0" smtClean="0">
                <a:solidFill>
                  <a:srgbClr val="0066FF"/>
                </a:solidFill>
              </a:rPr>
              <a:t>その他閣僚会議　</a:t>
            </a:r>
            <a:r>
              <a:rPr lang="en-US" altLang="ja-JP" b="1" dirty="0" smtClean="0">
                <a:solidFill>
                  <a:srgbClr val="0066FF"/>
                </a:solidFill>
              </a:rPr>
              <a:t>(</a:t>
            </a:r>
            <a:r>
              <a:rPr lang="ja-JP" altLang="en-US" b="1" dirty="0" smtClean="0">
                <a:solidFill>
                  <a:srgbClr val="0066FF"/>
                </a:solidFill>
              </a:rPr>
              <a:t>エネルギー、農林、観光、運輸、財政金融、環境、情報、貧困、労働、社会福祉、教育、科学技術法務、犯罪 </a:t>
            </a:r>
            <a:r>
              <a:rPr lang="en-US" altLang="ja-JP" b="1" dirty="0" smtClean="0">
                <a:solidFill>
                  <a:srgbClr val="0066FF"/>
                </a:solidFill>
              </a:rPr>
              <a:t>…)</a:t>
            </a:r>
          </a:p>
        </p:txBody>
      </p:sp>
      <p:sp>
        <p:nvSpPr>
          <p:cNvPr id="14" name="正方形/長方形 13"/>
          <p:cNvSpPr/>
          <p:nvPr/>
        </p:nvSpPr>
        <p:spPr>
          <a:xfrm>
            <a:off x="913177" y="5304730"/>
            <a:ext cx="3724096" cy="369332"/>
          </a:xfrm>
          <a:prstGeom prst="rect">
            <a:avLst/>
          </a:prstGeom>
        </p:spPr>
        <p:txBody>
          <a:bodyPr wrap="none">
            <a:spAutoFit/>
          </a:bodyPr>
          <a:lstStyle/>
          <a:p>
            <a:r>
              <a:rPr lang="ja-JP" altLang="en-US" b="1" dirty="0" smtClean="0">
                <a:solidFill>
                  <a:srgbClr val="0066FF"/>
                </a:solidFill>
                <a:latin typeface="Arial" panose="020B0604020202020204" pitchFamily="34" charset="0"/>
              </a:rPr>
              <a:t>アセアン常任委員会　</a:t>
            </a:r>
            <a:r>
              <a:rPr lang="en-US" altLang="ja-JP" b="1" dirty="0" smtClean="0">
                <a:solidFill>
                  <a:srgbClr val="0066FF"/>
                </a:solidFill>
                <a:latin typeface="Arial" panose="020B0604020202020204" pitchFamily="34" charset="0"/>
              </a:rPr>
              <a:t>(</a:t>
            </a:r>
            <a:r>
              <a:rPr lang="ja-JP" altLang="en-US" b="1" dirty="0" smtClean="0">
                <a:solidFill>
                  <a:srgbClr val="0066FF"/>
                </a:solidFill>
                <a:latin typeface="Arial" panose="020B0604020202020204" pitchFamily="34" charset="0"/>
              </a:rPr>
              <a:t>政策調整）</a:t>
            </a:r>
            <a:endParaRPr lang="ja-JP" altLang="en-US" dirty="0"/>
          </a:p>
        </p:txBody>
      </p:sp>
      <p:sp>
        <p:nvSpPr>
          <p:cNvPr id="15" name="正方形/長方形 14"/>
          <p:cNvSpPr/>
          <p:nvPr/>
        </p:nvSpPr>
        <p:spPr>
          <a:xfrm>
            <a:off x="981459" y="5905070"/>
            <a:ext cx="11008142" cy="369332"/>
          </a:xfrm>
          <a:prstGeom prst="rect">
            <a:avLst/>
          </a:prstGeom>
        </p:spPr>
        <p:txBody>
          <a:bodyPr wrap="none">
            <a:spAutoFit/>
          </a:bodyPr>
          <a:lstStyle/>
          <a:p>
            <a:r>
              <a:rPr lang="ja-JP" altLang="en-US" b="1" dirty="0" smtClean="0">
                <a:latin typeface="Arial" panose="020B0604020202020204" pitchFamily="34" charset="0"/>
              </a:rPr>
              <a:t>アセアン事務局</a:t>
            </a:r>
            <a:r>
              <a:rPr lang="en-US" altLang="ja-JP" b="1" dirty="0" smtClean="0">
                <a:latin typeface="Arial" panose="020B0604020202020204" pitchFamily="34" charset="0"/>
              </a:rPr>
              <a:t>(</a:t>
            </a:r>
            <a:r>
              <a:rPr lang="ja-JP" altLang="en-US" b="1" dirty="0" smtClean="0">
                <a:latin typeface="Arial" panose="020B0604020202020204" pitchFamily="34" charset="0"/>
              </a:rPr>
              <a:t>ジャカルタ）　事務総長　任期</a:t>
            </a:r>
            <a:r>
              <a:rPr lang="en-US" altLang="ja-JP" b="1" dirty="0" smtClean="0">
                <a:latin typeface="Arial" panose="020B0604020202020204" pitchFamily="34" charset="0"/>
              </a:rPr>
              <a:t>5</a:t>
            </a:r>
            <a:r>
              <a:rPr lang="ja-JP" altLang="en-US" b="1" dirty="0" smtClean="0">
                <a:latin typeface="Arial" panose="020B0604020202020204" pitchFamily="34" charset="0"/>
              </a:rPr>
              <a:t>年　　専門職約</a:t>
            </a:r>
            <a:r>
              <a:rPr lang="en-US" altLang="ja-JP" b="1" dirty="0" smtClean="0">
                <a:latin typeface="Arial" panose="020B0604020202020204" pitchFamily="34" charset="0"/>
              </a:rPr>
              <a:t>60</a:t>
            </a:r>
            <a:r>
              <a:rPr lang="ja-JP" altLang="en-US" b="1" dirty="0" smtClean="0">
                <a:latin typeface="Arial" panose="020B0604020202020204" pitchFamily="34" charset="0"/>
              </a:rPr>
              <a:t>名　事務職役</a:t>
            </a:r>
            <a:r>
              <a:rPr lang="en-US" altLang="ja-JP" b="1" dirty="0" smtClean="0">
                <a:latin typeface="Arial" panose="020B0604020202020204" pitchFamily="34" charset="0"/>
              </a:rPr>
              <a:t>270</a:t>
            </a:r>
            <a:r>
              <a:rPr lang="ja-JP" altLang="en-US" b="1" dirty="0" smtClean="0">
                <a:latin typeface="Arial" panose="020B0604020202020204" pitchFamily="34" charset="0"/>
              </a:rPr>
              <a:t>名　予算</a:t>
            </a:r>
            <a:r>
              <a:rPr lang="en-US" altLang="ja-JP" b="1" dirty="0" smtClean="0">
                <a:latin typeface="Arial" panose="020B0604020202020204" pitchFamily="34" charset="0"/>
              </a:rPr>
              <a:t>1900</a:t>
            </a:r>
            <a:r>
              <a:rPr lang="ja-JP" altLang="en-US" b="1" dirty="0" smtClean="0">
                <a:latin typeface="Arial" panose="020B0604020202020204" pitchFamily="34" charset="0"/>
              </a:rPr>
              <a:t>万</a:t>
            </a:r>
            <a:r>
              <a:rPr lang="ja-JP" altLang="en-US" b="1" dirty="0">
                <a:latin typeface="Arial" panose="020B0604020202020204" pitchFamily="34" charset="0"/>
              </a:rPr>
              <a:t>ドル</a:t>
            </a:r>
            <a:endParaRPr lang="ja-JP" altLang="en-US" dirty="0"/>
          </a:p>
        </p:txBody>
      </p:sp>
      <p:sp>
        <p:nvSpPr>
          <p:cNvPr id="16" name="正方形/長方形 15"/>
          <p:cNvSpPr/>
          <p:nvPr/>
        </p:nvSpPr>
        <p:spPr>
          <a:xfrm>
            <a:off x="997339" y="6420905"/>
            <a:ext cx="7616188" cy="646331"/>
          </a:xfrm>
          <a:prstGeom prst="rect">
            <a:avLst/>
          </a:prstGeom>
        </p:spPr>
        <p:txBody>
          <a:bodyPr wrap="none">
            <a:spAutoFit/>
          </a:bodyPr>
          <a:lstStyle/>
          <a:p>
            <a:r>
              <a:rPr lang="ja-JP" altLang="en-US" b="1" dirty="0" smtClean="0">
                <a:solidFill>
                  <a:srgbClr val="FF0000"/>
                </a:solidFill>
                <a:latin typeface="Arial" panose="020B0604020202020204" pitchFamily="34" charset="0"/>
              </a:rPr>
              <a:t>アセアン対話国　　　完全な対話国</a:t>
            </a:r>
            <a:r>
              <a:rPr lang="ja-JP" altLang="en-US" b="1" dirty="0">
                <a:solidFill>
                  <a:srgbClr val="FF0000"/>
                </a:solidFill>
                <a:latin typeface="Arial" panose="020B0604020202020204" pitchFamily="34" charset="0"/>
              </a:rPr>
              <a:t> </a:t>
            </a:r>
            <a:r>
              <a:rPr lang="en-US" altLang="ja-JP" b="1" dirty="0" smtClean="0">
                <a:latin typeface="Arial" panose="020B0604020202020204" pitchFamily="34" charset="0"/>
              </a:rPr>
              <a:t>(full </a:t>
            </a:r>
            <a:r>
              <a:rPr lang="en-US" altLang="ja-JP" b="1" dirty="0">
                <a:latin typeface="Arial" panose="020B0604020202020204" pitchFamily="34" charset="0"/>
              </a:rPr>
              <a:t>dialogue </a:t>
            </a:r>
            <a:r>
              <a:rPr lang="en-US" altLang="ja-JP" b="1" dirty="0" smtClean="0">
                <a:latin typeface="Arial" panose="020B0604020202020204" pitchFamily="34" charset="0"/>
              </a:rPr>
              <a:t>partner) 10</a:t>
            </a:r>
            <a:r>
              <a:rPr lang="ja-JP" altLang="en-US" b="1" dirty="0" smtClean="0">
                <a:latin typeface="Arial" panose="020B0604020202020204" pitchFamily="34" charset="0"/>
              </a:rPr>
              <a:t>か国</a:t>
            </a:r>
            <a:r>
              <a:rPr lang="en-US" altLang="ja-JP" b="1" dirty="0" smtClean="0">
                <a:latin typeface="Arial" panose="020B0604020202020204" pitchFamily="34" charset="0"/>
              </a:rPr>
              <a:t>+EU </a:t>
            </a:r>
            <a:endParaRPr lang="ja-JP" altLang="en-US" b="1" dirty="0"/>
          </a:p>
          <a:p>
            <a:endParaRPr lang="ja-JP" altLang="en-US" dirty="0">
              <a:solidFill>
                <a:srgbClr val="FF0000"/>
              </a:solidFill>
            </a:endParaRPr>
          </a:p>
        </p:txBody>
      </p:sp>
    </p:spTree>
    <p:extLst>
      <p:ext uri="{BB962C8B-B14F-4D97-AF65-F5344CB8AC3E}">
        <p14:creationId xmlns:p14="http://schemas.microsoft.com/office/powerpoint/2010/main" val="211319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2605</Words>
  <Application>Microsoft Office PowerPoint</Application>
  <PresentationFormat>ワイド画面</PresentationFormat>
  <Paragraphs>183</Paragraphs>
  <Slides>20</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20</vt:i4>
      </vt:variant>
    </vt:vector>
  </HeadingPairs>
  <TitlesOfParts>
    <vt:vector size="36" baseType="lpstr">
      <vt:lpstr>HGP教科書体</vt:lpstr>
      <vt:lpstr>HGP創英ﾌﾟﾚｾﾞﾝｽEB</vt:lpstr>
      <vt:lpstr>HGP明朝B</vt:lpstr>
      <vt:lpstr>HGS明朝E</vt:lpstr>
      <vt:lpstr>Hiragino Sans W3</vt:lpstr>
      <vt:lpstr>ＭＳ Ｐ明朝</vt:lpstr>
      <vt:lpstr>ＭＳ ゴシック</vt:lpstr>
      <vt:lpstr>Noto Sans JP</vt:lpstr>
      <vt:lpstr>UD デジタル 教科書体 N-R</vt:lpstr>
      <vt:lpstr>ヒラギノ角ゴ Pro W3</vt:lpstr>
      <vt:lpstr>Meiryo</vt:lpstr>
      <vt:lpstr>游ゴシック</vt:lpstr>
      <vt:lpstr>游ゴシック Light</vt:lpstr>
      <vt:lpstr>Arial</vt:lpstr>
      <vt:lpstr>Helvetica</vt:lpstr>
      <vt:lpstr>Office テーマ</vt:lpstr>
      <vt:lpstr>東アジアを戦争のない平和の地域に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ガザ　学習会</dc:title>
  <dc:creator>tanimoto</dc:creator>
  <cp:lastModifiedBy>tanimoto</cp:lastModifiedBy>
  <cp:revision>145</cp:revision>
  <dcterms:created xsi:type="dcterms:W3CDTF">2023-12-06T05:15:22Z</dcterms:created>
  <dcterms:modified xsi:type="dcterms:W3CDTF">2024-04-04T07:34:45Z</dcterms:modified>
</cp:coreProperties>
</file>